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8" r:id="rId6"/>
    <p:sldId id="259" r:id="rId7"/>
    <p:sldId id="263" r:id="rId8"/>
    <p:sldId id="288" r:id="rId9"/>
    <p:sldId id="289" r:id="rId10"/>
    <p:sldId id="290" r:id="rId11"/>
    <p:sldId id="291" r:id="rId12"/>
    <p:sldId id="292" r:id="rId13"/>
    <p:sldId id="305" r:id="rId14"/>
    <p:sldId id="264" r:id="rId15"/>
    <p:sldId id="306" r:id="rId16"/>
    <p:sldId id="265"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40" r:id="rId62"/>
    <p:sldId id="339"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1A3"/>
    <a:srgbClr val="92D54A"/>
    <a:srgbClr val="31738B"/>
    <a:srgbClr val="04C359"/>
    <a:srgbClr val="18826E"/>
    <a:srgbClr val="02AD4F"/>
    <a:srgbClr val="007600"/>
    <a:srgbClr val="68C723"/>
    <a:srgbClr val="63C61D"/>
    <a:srgbClr val="01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402" y="-1314"/>
      </p:cViewPr>
      <p:guideLst>
        <p:guide orient="horz" pos="2037"/>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2CC4D-A568-4C36-8F6B-A191B119C4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F511F-D6D0-4A6C-B4BD-18B0FA8A95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1F511F-D6D0-4A6C-B4BD-18B0FA8A95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
        <p:nvSpPr>
          <p:cNvPr id="9" name="TextBox 8"/>
          <p:cNvSpPr txBox="1"/>
          <p:nvPr userDrawn="1"/>
        </p:nvSpPr>
        <p:spPr>
          <a:xfrm>
            <a:off x="1907705" y="620569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AF6E65-B46C-49A5-AAE7-3611A1D2F4B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F5B0147-39D4-46AD-8998-74330C89AFF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B1A3"/>
        </a:solidFill>
        <a:effectLst/>
      </p:bgPr>
    </p:bg>
    <p:spTree>
      <p:nvGrpSpPr>
        <p:cNvPr id="1" name=""/>
        <p:cNvGrpSpPr/>
        <p:nvPr/>
      </p:nvGrpSpPr>
      <p:grpSpPr>
        <a:xfrm>
          <a:off x="0" y="0"/>
          <a:ext cx="0" cy="0"/>
          <a:chOff x="0" y="0"/>
          <a:chExt cx="0" cy="0"/>
        </a:xfrm>
      </p:grpSpPr>
      <p:sp>
        <p:nvSpPr>
          <p:cNvPr id="7" name="矩形 6"/>
          <p:cNvSpPr/>
          <p:nvPr userDrawn="1"/>
        </p:nvSpPr>
        <p:spPr>
          <a:xfrm>
            <a:off x="0" y="0"/>
            <a:ext cx="2317072" cy="1997476"/>
          </a:xfrm>
          <a:prstGeom prst="rect">
            <a:avLst/>
          </a:prstGeom>
          <a:solidFill>
            <a:srgbClr val="317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 name="矩形 7"/>
          <p:cNvSpPr/>
          <p:nvPr userDrawn="1"/>
        </p:nvSpPr>
        <p:spPr>
          <a:xfrm>
            <a:off x="9874928" y="4860524"/>
            <a:ext cx="2317072" cy="1997476"/>
          </a:xfrm>
          <a:prstGeom prst="rect">
            <a:avLst/>
          </a:prstGeom>
          <a:solidFill>
            <a:srgbClr val="317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a:p>
        </p:txBody>
      </p:sp>
      <p:sp>
        <p:nvSpPr>
          <p:cNvPr id="9" name="矩形 8"/>
          <p:cNvSpPr/>
          <p:nvPr userDrawn="1"/>
        </p:nvSpPr>
        <p:spPr>
          <a:xfrm>
            <a:off x="474955" y="534879"/>
            <a:ext cx="11242090" cy="5788241"/>
          </a:xfrm>
          <a:prstGeom prst="rect">
            <a:avLst/>
          </a:prstGeom>
          <a:solidFill>
            <a:schemeClr val="bg1"/>
          </a:solidFill>
          <a:ln w="31750" cmpd="thickThi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560705" y="3499485"/>
            <a:ext cx="11069955" cy="645160"/>
          </a:xfrm>
          <a:prstGeom prst="rect">
            <a:avLst/>
          </a:prstGeom>
          <a:noFill/>
        </p:spPr>
        <p:txBody>
          <a:bodyPr wrap="square" rtlCol="0">
            <a:spAutoFit/>
          </a:bodyPr>
          <a:lstStyle/>
          <a:p>
            <a:pPr algn="dist"/>
            <a:r>
              <a:rPr lang="zh-CN" altLang="en-US" sz="3600" dirty="0">
                <a:cs typeface="+mn-ea"/>
                <a:sym typeface="+mn-lt"/>
              </a:rPr>
              <a:t>项目实战——基于</a:t>
            </a:r>
            <a:r>
              <a:rPr lang="zh-CN" altLang="en-US" sz="3600" dirty="0">
                <a:solidFill>
                  <a:schemeClr val="accent5">
                    <a:lumMod val="75000"/>
                  </a:schemeClr>
                </a:solidFill>
                <a:cs typeface="+mn-ea"/>
                <a:sym typeface="+mn-lt"/>
              </a:rPr>
              <a:t>Echarts</a:t>
            </a:r>
            <a:r>
              <a:rPr lang="zh-CN" altLang="en-US" sz="3600" dirty="0">
                <a:cs typeface="+mn-ea"/>
                <a:sym typeface="+mn-lt"/>
              </a:rPr>
              <a:t>的疫情实时数据可视化平台</a:t>
            </a:r>
            <a:endParaRPr lang="zh-CN" altLang="en-US" sz="3600" dirty="0">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Block Arc 5"/>
          <p:cNvSpPr/>
          <p:nvPr/>
        </p:nvSpPr>
        <p:spPr>
          <a:xfrm>
            <a:off x="161777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sp>
        <p:nvSpPr>
          <p:cNvPr id="36" name="Block Arc 26"/>
          <p:cNvSpPr/>
          <p:nvPr/>
        </p:nvSpPr>
        <p:spPr>
          <a:xfrm flipV="1">
            <a:off x="284008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sp>
        <p:nvSpPr>
          <p:cNvPr id="37" name="Block Arc 27"/>
          <p:cNvSpPr/>
          <p:nvPr/>
        </p:nvSpPr>
        <p:spPr>
          <a:xfrm>
            <a:off x="406239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38" name="Block Arc 28"/>
          <p:cNvSpPr/>
          <p:nvPr/>
        </p:nvSpPr>
        <p:spPr>
          <a:xfrm flipV="1">
            <a:off x="528470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39" name="Block Arc 29"/>
          <p:cNvSpPr/>
          <p:nvPr/>
        </p:nvSpPr>
        <p:spPr>
          <a:xfrm>
            <a:off x="650701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0" name="Block Arc 30"/>
          <p:cNvSpPr/>
          <p:nvPr/>
        </p:nvSpPr>
        <p:spPr>
          <a:xfrm flipV="1">
            <a:off x="772932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1" name="Block Arc 32"/>
          <p:cNvSpPr/>
          <p:nvPr/>
        </p:nvSpPr>
        <p:spPr>
          <a:xfrm>
            <a:off x="895163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grpSp>
        <p:nvGrpSpPr>
          <p:cNvPr id="42" name="Group 22"/>
          <p:cNvGrpSpPr/>
          <p:nvPr/>
        </p:nvGrpSpPr>
        <p:grpSpPr>
          <a:xfrm>
            <a:off x="1617775" y="2033736"/>
            <a:ext cx="400051" cy="2227295"/>
            <a:chOff x="3041780" y="7737410"/>
            <a:chExt cx="800101" cy="4454590"/>
          </a:xfrm>
        </p:grpSpPr>
        <p:sp>
          <p:nvSpPr>
            <p:cNvPr id="43" name="Rectangle 9"/>
            <p:cNvSpPr/>
            <p:nvPr/>
          </p:nvSpPr>
          <p:spPr>
            <a:xfrm>
              <a:off x="3041781" y="7737410"/>
              <a:ext cx="800100" cy="4054540"/>
            </a:xfrm>
            <a:prstGeom prst="rect">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4" name="Oval 12"/>
            <p:cNvSpPr/>
            <p:nvPr/>
          </p:nvSpPr>
          <p:spPr>
            <a:xfrm>
              <a:off x="3041780" y="11391899"/>
              <a:ext cx="800101" cy="800101"/>
            </a:xfrm>
            <a:prstGeom prst="ellipse">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grpSp>
      <p:grpSp>
        <p:nvGrpSpPr>
          <p:cNvPr id="46" name="Group 45"/>
          <p:cNvGrpSpPr/>
          <p:nvPr/>
        </p:nvGrpSpPr>
        <p:grpSpPr>
          <a:xfrm>
            <a:off x="10172135" y="2033736"/>
            <a:ext cx="400051" cy="2227295"/>
            <a:chOff x="3041780" y="7737410"/>
            <a:chExt cx="800101" cy="4454590"/>
          </a:xfrm>
          <a:solidFill>
            <a:srgbClr val="2EB0A2"/>
          </a:solidFill>
        </p:grpSpPr>
        <p:sp>
          <p:nvSpPr>
            <p:cNvPr id="47" name="Rectangle 46"/>
            <p:cNvSpPr/>
            <p:nvPr/>
          </p:nvSpPr>
          <p:spPr>
            <a:xfrm>
              <a:off x="3041781" y="7737410"/>
              <a:ext cx="800100" cy="405454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8" name="Oval 47"/>
            <p:cNvSpPr/>
            <p:nvPr/>
          </p:nvSpPr>
          <p:spPr>
            <a:xfrm>
              <a:off x="3041780" y="11391899"/>
              <a:ext cx="800101" cy="80010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grpSp>
      <p:sp>
        <p:nvSpPr>
          <p:cNvPr id="57" name="Oval 1"/>
          <p:cNvSpPr/>
          <p:nvPr/>
        </p:nvSpPr>
        <p:spPr>
          <a:xfrm>
            <a:off x="1731484" y="3914826"/>
            <a:ext cx="171451" cy="171451"/>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58" name="Oval 37"/>
          <p:cNvSpPr/>
          <p:nvPr/>
        </p:nvSpPr>
        <p:spPr>
          <a:xfrm>
            <a:off x="10286434" y="3914826"/>
            <a:ext cx="171451" cy="171451"/>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6" name="矩形 23"/>
          <p:cNvSpPr>
            <a:spLocks noChangeArrowheads="1"/>
          </p:cNvSpPr>
          <p:nvPr/>
        </p:nvSpPr>
        <p:spPr bwMode="auto">
          <a:xfrm>
            <a:off x="5684562" y="3354080"/>
            <a:ext cx="2387252" cy="706755"/>
          </a:xfrm>
          <a:prstGeom prst="rect">
            <a:avLst/>
          </a:prstGeom>
          <a:noFill/>
          <a:ln>
            <a:noFill/>
          </a:ln>
        </p:spPr>
        <p:txBody>
          <a:bodyPr wrap="square">
            <a:spAutoFit/>
          </a:bodyPr>
          <a:p>
            <a:pPr algn="dist"/>
            <a:r>
              <a:rPr lang="zh-CN" altLang="en-US" sz="4000" b="1" dirty="0">
                <a:cs typeface="+mn-ea"/>
                <a:sym typeface="+mn-lt"/>
              </a:rPr>
              <a:t>架构设计</a:t>
            </a:r>
            <a:endParaRPr lang="en-US" altLang="zh-CN" sz="4000" dirty="0">
              <a:cs typeface="+mn-ea"/>
              <a:sym typeface="+mn-lt"/>
            </a:endParaRPr>
          </a:p>
        </p:txBody>
      </p:sp>
      <p:sp>
        <p:nvSpPr>
          <p:cNvPr id="8" name="椭圆 7"/>
          <p:cNvSpPr/>
          <p:nvPr/>
        </p:nvSpPr>
        <p:spPr>
          <a:xfrm>
            <a:off x="4134652" y="302985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bg1"/>
              </a:solidFill>
              <a:cs typeface="+mn-ea"/>
              <a:sym typeface="+mn-lt"/>
            </a:endParaRPr>
          </a:p>
        </p:txBody>
      </p:sp>
      <p:sp>
        <p:nvSpPr>
          <p:cNvPr id="10" name="文本框 9"/>
          <p:cNvSpPr txBox="1"/>
          <p:nvPr/>
        </p:nvSpPr>
        <p:spPr>
          <a:xfrm>
            <a:off x="4428518" y="3421069"/>
            <a:ext cx="768031" cy="583565"/>
          </a:xfrm>
          <a:prstGeom prst="rect">
            <a:avLst/>
          </a:prstGeom>
          <a:solidFill>
            <a:srgbClr val="2DB1A3"/>
          </a:solidFill>
          <a:ln>
            <a:noFill/>
          </a:ln>
        </p:spPr>
        <p:txBody>
          <a:bodyPr wrap="square" rtlCol="0">
            <a:spAutoFit/>
          </a:bodyPr>
          <a:p>
            <a:pPr algn="ctr"/>
            <a:r>
              <a:rPr lang="zh-CN" altLang="en-US" sz="3200" b="1" dirty="0">
                <a:solidFill>
                  <a:schemeClr val="bg1"/>
                </a:solidFill>
                <a:cs typeface="+mn-ea"/>
                <a:sym typeface="+mn-lt"/>
              </a:rPr>
              <a:t>一</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500"/>
                                        <p:tgtEl>
                                          <p:spTgt spid="41"/>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up)">
                                      <p:cBhvr>
                                        <p:cTn id="39" dur="500"/>
                                        <p:tgtEl>
                                          <p:spTgt spid="46"/>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P spid="39" grpId="0" bldLvl="0" animBg="1"/>
      <p:bldP spid="40" grpId="0" bldLvl="0" animBg="1"/>
      <p:bldP spid="41" grpId="0" bldLvl="0" animBg="1"/>
      <p:bldP spid="6" grpId="0"/>
      <p:bldP spid="8" grpId="0" bldLvl="0" animBg="1"/>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2" name="矩形 1"/>
          <p:cNvSpPr/>
          <p:nvPr/>
        </p:nvSpPr>
        <p:spPr>
          <a:xfrm>
            <a:off x="1583055" y="852170"/>
            <a:ext cx="7586980" cy="1337945"/>
          </a:xfrm>
          <a:prstGeom prst="rect">
            <a:avLst/>
          </a:prstGeom>
        </p:spPr>
        <p:txBody>
          <a:bodyPr wrap="square">
            <a:spAutoFit/>
          </a:bodyPr>
          <a:p>
            <a:pPr>
              <a:lnSpc>
                <a:spcPct val="150000"/>
              </a:lnSpc>
            </a:pPr>
            <a:r>
              <a:rPr lang="en-US" altLang="zh-CN" dirty="0">
                <a:cs typeface="+mn-ea"/>
                <a:sym typeface="+mn-lt"/>
              </a:rPr>
              <a:t>当我们在实际开发中进行技术选型时，如果我们选择了Vue作为客户端的实现方案，那我们需要在Vue的结构下进行前端架构设计，可以分为以下几个内容：</a:t>
            </a:r>
            <a:endParaRPr lang="en-US" altLang="zh-CN" dirty="0">
              <a:cs typeface="+mn-ea"/>
              <a:sym typeface="+mn-lt"/>
            </a:endParaRPr>
          </a:p>
        </p:txBody>
      </p:sp>
      <p:sp>
        <p:nvSpPr>
          <p:cNvPr id="4" name="矩形 3"/>
          <p:cNvSpPr/>
          <p:nvPr/>
        </p:nvSpPr>
        <p:spPr>
          <a:xfrm>
            <a:off x="2069465" y="2328545"/>
            <a:ext cx="3088005" cy="2399665"/>
          </a:xfrm>
          <a:prstGeom prst="rect">
            <a:avLst/>
          </a:prstGeom>
        </p:spPr>
        <p:txBody>
          <a:bodyPr wrap="square">
            <a:spAutoFit/>
          </a:bodyPr>
          <a:p>
            <a:pPr marL="342900" indent="-342900">
              <a:lnSpc>
                <a:spcPct val="150000"/>
              </a:lnSpc>
              <a:buAutoNum type="arabicPeriod"/>
            </a:pPr>
            <a:r>
              <a:rPr lang="en-US" altLang="zh-CN" sz="2000" dirty="0">
                <a:cs typeface="+mn-ea"/>
                <a:sym typeface="+mn-lt"/>
              </a:rPr>
              <a:t>项目模板</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UI界面</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路由管理</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网络请求</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状态管理</a:t>
            </a:r>
            <a:endParaRPr lang="en-US" alt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67" y="1023630"/>
            <a:ext cx="2387252" cy="706755"/>
          </a:xfrm>
          <a:prstGeom prst="rect">
            <a:avLst/>
          </a:prstGeom>
          <a:noFill/>
          <a:ln>
            <a:noFill/>
          </a:ln>
        </p:spPr>
        <p:txBody>
          <a:bodyPr wrap="square">
            <a:spAutoFit/>
          </a:bodyPr>
          <a:lstStyle/>
          <a:p>
            <a:pPr algn="dist"/>
            <a:r>
              <a:rPr lang="zh-CN" altLang="en-US" sz="4000" b="1" dirty="0">
                <a:cs typeface="+mn-ea"/>
                <a:sym typeface="+mn-lt"/>
              </a:rPr>
              <a:t>项目模板</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7" name="矩形 6"/>
          <p:cNvSpPr/>
          <p:nvPr/>
        </p:nvSpPr>
        <p:spPr>
          <a:xfrm>
            <a:off x="2714625" y="1810385"/>
            <a:ext cx="6586220" cy="1476375"/>
          </a:xfrm>
          <a:prstGeom prst="rect">
            <a:avLst/>
          </a:prstGeom>
        </p:spPr>
        <p:txBody>
          <a:bodyPr wrap="square">
            <a:spAutoFit/>
          </a:bodyPr>
          <a:p>
            <a:pPr algn="ctr">
              <a:lnSpc>
                <a:spcPct val="150000"/>
              </a:lnSpc>
            </a:pPr>
            <a:r>
              <a:rPr lang="en-US" altLang="zh-CN" sz="2000" dirty="0">
                <a:cs typeface="+mn-ea"/>
                <a:sym typeface="+mn-lt"/>
              </a:rPr>
              <a:t>使用VueCLI进行快速架构，利用配置好的模板迅速搭建起一个项目工程，省去自己配置webpack配置文件的基本内容；同时，根据项目的需求来修改脚手架目录结构</a:t>
            </a:r>
            <a:endParaRPr lang="en-US" alt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en-US" altLang="zh-CN" sz="3200" dirty="0">
                <a:cs typeface="+mn-ea"/>
                <a:sym typeface="+mn-lt"/>
              </a:rPr>
              <a:t>项目模板</a:t>
            </a:r>
            <a:endParaRPr lang="zh-CN" altLang="en-US" sz="3200" b="1" dirty="0">
              <a:cs typeface="+mn-ea"/>
              <a:sym typeface="+mn-lt"/>
            </a:endParaRPr>
          </a:p>
        </p:txBody>
      </p:sp>
      <p:pic>
        <p:nvPicPr>
          <p:cNvPr id="2" name="图片 1" descr="Xnip2020-11-10_09-40-04"/>
          <p:cNvPicPr>
            <a:picLocks noChangeAspect="1"/>
          </p:cNvPicPr>
          <p:nvPr/>
        </p:nvPicPr>
        <p:blipFill>
          <a:blip r:embed="rId2"/>
          <a:srcRect l="612" t="50448" b="1503"/>
          <a:stretch>
            <a:fillRect/>
          </a:stretch>
        </p:blipFill>
        <p:spPr>
          <a:xfrm>
            <a:off x="8495665" y="940435"/>
            <a:ext cx="2205355" cy="5167630"/>
          </a:xfrm>
          <a:prstGeom prst="rect">
            <a:avLst/>
          </a:prstGeom>
        </p:spPr>
      </p:pic>
      <p:pic>
        <p:nvPicPr>
          <p:cNvPr id="3" name="图片 2"/>
          <p:cNvPicPr>
            <a:picLocks noChangeAspect="1"/>
          </p:cNvPicPr>
          <p:nvPr/>
        </p:nvPicPr>
        <p:blipFill>
          <a:blip r:embed="rId3"/>
          <a:stretch>
            <a:fillRect/>
          </a:stretch>
        </p:blipFill>
        <p:spPr>
          <a:xfrm>
            <a:off x="1591945" y="940435"/>
            <a:ext cx="2141220" cy="5167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en-US" altLang="zh-CN" sz="3200" dirty="0">
                <a:cs typeface="+mn-ea"/>
                <a:sym typeface="+mn-lt"/>
              </a:rPr>
              <a:t>项目模板</a:t>
            </a:r>
            <a:endParaRPr lang="zh-CN" altLang="en-US" sz="3200" b="1" dirty="0">
              <a:cs typeface="+mn-ea"/>
              <a:sym typeface="+mn-lt"/>
            </a:endParaRPr>
          </a:p>
        </p:txBody>
      </p:sp>
      <p:pic>
        <p:nvPicPr>
          <p:cNvPr id="9" name="图片 8"/>
          <p:cNvPicPr>
            <a:picLocks noChangeAspect="1"/>
          </p:cNvPicPr>
          <p:nvPr/>
        </p:nvPicPr>
        <p:blipFill>
          <a:blip r:embed="rId2"/>
          <a:stretch>
            <a:fillRect/>
          </a:stretch>
        </p:blipFill>
        <p:spPr>
          <a:xfrm>
            <a:off x="679450" y="1541145"/>
            <a:ext cx="5314950" cy="4081780"/>
          </a:xfrm>
          <a:prstGeom prst="rect">
            <a:avLst/>
          </a:prstGeom>
        </p:spPr>
      </p:pic>
      <p:pic>
        <p:nvPicPr>
          <p:cNvPr id="10" name="图片 9"/>
          <p:cNvPicPr>
            <a:picLocks noChangeAspect="1"/>
          </p:cNvPicPr>
          <p:nvPr/>
        </p:nvPicPr>
        <p:blipFill>
          <a:blip r:embed="rId3"/>
          <a:stretch>
            <a:fillRect/>
          </a:stretch>
        </p:blipFill>
        <p:spPr>
          <a:xfrm>
            <a:off x="6341745" y="1541145"/>
            <a:ext cx="5148580" cy="4081145"/>
          </a:xfrm>
          <a:prstGeom prst="rect">
            <a:avLst/>
          </a:prstGeom>
        </p:spPr>
      </p:pic>
      <p:sp>
        <p:nvSpPr>
          <p:cNvPr id="11" name="矩形 10"/>
          <p:cNvSpPr/>
          <p:nvPr/>
        </p:nvSpPr>
        <p:spPr>
          <a:xfrm>
            <a:off x="970915" y="5622290"/>
            <a:ext cx="10250170" cy="645160"/>
          </a:xfrm>
          <a:prstGeom prst="rect">
            <a:avLst/>
          </a:prstGeom>
        </p:spPr>
        <p:txBody>
          <a:bodyPr wrap="square">
            <a:spAutoFit/>
          </a:bodyPr>
          <a:p>
            <a:pPr algn="ctr">
              <a:lnSpc>
                <a:spcPct val="150000"/>
              </a:lnSpc>
            </a:pPr>
            <a:r>
              <a:rPr lang="en-US" altLang="zh-CN" sz="1200" dirty="0">
                <a:cs typeface="+mn-ea"/>
                <a:sym typeface="+mn-lt"/>
              </a:rPr>
              <a:t>由于 vue-cli 3 采取了**零配置**的思路，项目初始化后，没有了 build 目录，不能直接进入修改配置文件，当开发者需要修改配置文件时，可以在根目录下创建vue.config.js。vue.config.js 是一个可选的配置文件，如果项目的根目录中存在这个文件，那么它会被 @vue/cli-service 自动加载。</a:t>
            </a:r>
            <a:endParaRPr lang="en-US" altLang="zh-CN" sz="1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67" y="1023630"/>
            <a:ext cx="2387252" cy="706755"/>
          </a:xfrm>
          <a:prstGeom prst="rect">
            <a:avLst/>
          </a:prstGeom>
          <a:noFill/>
          <a:ln>
            <a:noFill/>
          </a:ln>
        </p:spPr>
        <p:txBody>
          <a:bodyPr wrap="square">
            <a:spAutoFit/>
          </a:bodyPr>
          <a:lstStyle/>
          <a:p>
            <a:pPr algn="dist"/>
            <a:r>
              <a:rPr lang="zh-CN" altLang="en-US" sz="4000" b="1" dirty="0">
                <a:cs typeface="+mn-ea"/>
                <a:sym typeface="+mn-lt"/>
              </a:rPr>
              <a:t>UI界面</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2" name="矩形 1"/>
          <p:cNvSpPr/>
          <p:nvPr/>
        </p:nvSpPr>
        <p:spPr>
          <a:xfrm>
            <a:off x="2520315" y="2124075"/>
            <a:ext cx="7586980" cy="922020"/>
          </a:xfrm>
          <a:prstGeom prst="rect">
            <a:avLst/>
          </a:prstGeom>
        </p:spPr>
        <p:txBody>
          <a:bodyPr wrap="square">
            <a:spAutoFit/>
          </a:bodyPr>
          <a:p>
            <a:pPr>
              <a:lnSpc>
                <a:spcPct val="150000"/>
              </a:lnSpc>
            </a:pPr>
            <a:r>
              <a:rPr lang="en-US" altLang="zh-CN" dirty="0">
                <a:cs typeface="+mn-ea"/>
                <a:sym typeface="+mn-lt"/>
              </a:rPr>
              <a:t>选用一套适配Vue的UI组件库</a:t>
            </a:r>
            <a:endParaRPr lang="en-US" altLang="zh-CN" dirty="0">
              <a:cs typeface="+mn-ea"/>
              <a:sym typeface="+mn-lt"/>
            </a:endParaRPr>
          </a:p>
          <a:p>
            <a:pPr>
              <a:lnSpc>
                <a:spcPct val="150000"/>
              </a:lnSpc>
            </a:pPr>
            <a:r>
              <a:rPr lang="en-US" altLang="zh-CN" dirty="0">
                <a:solidFill>
                  <a:srgbClr val="0070C0"/>
                </a:solidFill>
                <a:cs typeface="+mn-ea"/>
                <a:sym typeface="+mn-lt"/>
              </a:rPr>
              <a:t>本项目使用饿了么前端团队制作的ElementUI作为UI框架</a:t>
            </a:r>
            <a:endParaRPr lang="en-US" altLang="zh-CN" dirty="0">
              <a:solidFill>
                <a:srgbClr val="0070C0"/>
              </a:solidFill>
              <a:cs typeface="+mn-ea"/>
              <a:sym typeface="+mn-lt"/>
            </a:endParaRPr>
          </a:p>
        </p:txBody>
      </p:sp>
      <p:pic>
        <p:nvPicPr>
          <p:cNvPr id="7" name="图片 6"/>
          <p:cNvPicPr>
            <a:picLocks noChangeAspect="1"/>
          </p:cNvPicPr>
          <p:nvPr/>
        </p:nvPicPr>
        <p:blipFill>
          <a:blip r:embed="rId3"/>
          <a:stretch>
            <a:fillRect/>
          </a:stretch>
        </p:blipFill>
        <p:spPr>
          <a:xfrm>
            <a:off x="2416175" y="3477895"/>
            <a:ext cx="4269105" cy="2145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1073150" y="2987675"/>
            <a:ext cx="1869440" cy="553085"/>
          </a:xfrm>
          <a:prstGeom prst="rect">
            <a:avLst/>
          </a:prstGeom>
        </p:spPr>
        <p:txBody>
          <a:bodyPr wrap="square">
            <a:spAutoFit/>
          </a:bodyPr>
          <a:lstStyle/>
          <a:p>
            <a:pPr algn="ctr">
              <a:lnSpc>
                <a:spcPct val="150000"/>
              </a:lnSpc>
            </a:pPr>
            <a:r>
              <a:rPr lang="zh-CN" altLang="en-US" sz="2000" dirty="0">
                <a:cs typeface="+mn-ea"/>
                <a:sym typeface="+mn-lt"/>
              </a:rPr>
              <a:t>全局引用：</a:t>
            </a:r>
            <a:endParaRPr lang="zh-CN" altLang="en-US" sz="2000" dirty="0">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en-US" altLang="zh-CN" sz="3200" dirty="0">
                <a:cs typeface="+mn-ea"/>
                <a:sym typeface="+mn-lt"/>
              </a:rPr>
              <a:t>UI</a:t>
            </a:r>
            <a:r>
              <a:rPr lang="zh-CN" altLang="en-US" sz="3200" dirty="0">
                <a:cs typeface="+mn-ea"/>
                <a:sym typeface="+mn-lt"/>
              </a:rPr>
              <a:t>界面</a:t>
            </a:r>
            <a:endParaRPr lang="zh-CN" altLang="en-US" sz="3200" dirty="0">
              <a:cs typeface="+mn-ea"/>
              <a:sym typeface="+mn-lt"/>
            </a:endParaRPr>
          </a:p>
        </p:txBody>
      </p:sp>
      <p:pic>
        <p:nvPicPr>
          <p:cNvPr id="8" name="图片 7"/>
          <p:cNvPicPr>
            <a:picLocks noChangeAspect="1"/>
          </p:cNvPicPr>
          <p:nvPr/>
        </p:nvPicPr>
        <p:blipFill>
          <a:blip r:embed="rId2"/>
          <a:stretch>
            <a:fillRect/>
          </a:stretch>
        </p:blipFill>
        <p:spPr>
          <a:xfrm>
            <a:off x="3397250" y="2819400"/>
            <a:ext cx="5130800" cy="121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en-US" altLang="zh-CN" sz="3200" dirty="0">
                <a:cs typeface="+mn-ea"/>
                <a:sym typeface="+mn-lt"/>
              </a:rPr>
              <a:t>UI</a:t>
            </a:r>
            <a:r>
              <a:rPr lang="zh-CN" altLang="en-US" sz="3200" dirty="0">
                <a:cs typeface="+mn-ea"/>
                <a:sym typeface="+mn-lt"/>
              </a:rPr>
              <a:t>界面</a:t>
            </a:r>
            <a:endParaRPr lang="zh-CN" altLang="en-US" sz="3200" dirty="0">
              <a:cs typeface="+mn-ea"/>
              <a:sym typeface="+mn-lt"/>
            </a:endParaRPr>
          </a:p>
        </p:txBody>
      </p:sp>
      <p:sp>
        <p:nvSpPr>
          <p:cNvPr id="5" name="矩形 4"/>
          <p:cNvSpPr/>
          <p:nvPr/>
        </p:nvSpPr>
        <p:spPr>
          <a:xfrm>
            <a:off x="691515" y="1744345"/>
            <a:ext cx="2181860" cy="553085"/>
          </a:xfrm>
          <a:prstGeom prst="rect">
            <a:avLst/>
          </a:prstGeom>
        </p:spPr>
        <p:txBody>
          <a:bodyPr wrap="square">
            <a:spAutoFit/>
          </a:bodyPr>
          <a:p>
            <a:pPr algn="ctr">
              <a:lnSpc>
                <a:spcPct val="150000"/>
              </a:lnSpc>
            </a:pPr>
            <a:r>
              <a:rPr lang="zh-CN" altLang="en-US" sz="2000" dirty="0">
                <a:cs typeface="+mn-ea"/>
                <a:sym typeface="+mn-lt"/>
              </a:rPr>
              <a:t>按需引用：</a:t>
            </a:r>
            <a:endParaRPr lang="zh-CN" altLang="en-US" sz="2000" dirty="0">
              <a:cs typeface="+mn-ea"/>
              <a:sym typeface="+mn-lt"/>
            </a:endParaRPr>
          </a:p>
        </p:txBody>
      </p:sp>
      <p:pic>
        <p:nvPicPr>
          <p:cNvPr id="9" name="图片 8"/>
          <p:cNvPicPr>
            <a:picLocks noChangeAspect="1"/>
          </p:cNvPicPr>
          <p:nvPr/>
        </p:nvPicPr>
        <p:blipFill>
          <a:blip r:embed="rId2"/>
          <a:stretch>
            <a:fillRect/>
          </a:stretch>
        </p:blipFill>
        <p:spPr>
          <a:xfrm>
            <a:off x="791845" y="2297430"/>
            <a:ext cx="4305300" cy="685800"/>
          </a:xfrm>
          <a:prstGeom prst="rect">
            <a:avLst/>
          </a:prstGeom>
        </p:spPr>
      </p:pic>
      <p:pic>
        <p:nvPicPr>
          <p:cNvPr id="10" name="图片 9"/>
          <p:cNvPicPr>
            <a:picLocks noChangeAspect="1"/>
          </p:cNvPicPr>
          <p:nvPr/>
        </p:nvPicPr>
        <p:blipFill>
          <a:blip r:embed="rId3"/>
          <a:stretch>
            <a:fillRect/>
          </a:stretch>
        </p:blipFill>
        <p:spPr>
          <a:xfrm>
            <a:off x="791845" y="3239770"/>
            <a:ext cx="4229100" cy="2844800"/>
          </a:xfrm>
          <a:prstGeom prst="rect">
            <a:avLst/>
          </a:prstGeom>
        </p:spPr>
      </p:pic>
      <p:pic>
        <p:nvPicPr>
          <p:cNvPr id="11" name="图片 10"/>
          <p:cNvPicPr>
            <a:picLocks noChangeAspect="1"/>
          </p:cNvPicPr>
          <p:nvPr/>
        </p:nvPicPr>
        <p:blipFill>
          <a:blip r:embed="rId4"/>
          <a:stretch>
            <a:fillRect/>
          </a:stretch>
        </p:blipFill>
        <p:spPr>
          <a:xfrm>
            <a:off x="5801995" y="3559810"/>
            <a:ext cx="4927600"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67" y="1023630"/>
            <a:ext cx="2387252" cy="706755"/>
          </a:xfrm>
          <a:prstGeom prst="rect">
            <a:avLst/>
          </a:prstGeom>
          <a:noFill/>
          <a:ln>
            <a:noFill/>
          </a:ln>
        </p:spPr>
        <p:txBody>
          <a:bodyPr wrap="square">
            <a:spAutoFit/>
          </a:bodyPr>
          <a:lstStyle/>
          <a:p>
            <a:pPr algn="dist"/>
            <a:r>
              <a:rPr lang="zh-CN" altLang="en-US" sz="4000" b="1" dirty="0">
                <a:cs typeface="+mn-ea"/>
                <a:sym typeface="+mn-lt"/>
              </a:rPr>
              <a:t>路由管理</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84904"/>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sp>
        <p:nvSpPr>
          <p:cNvPr id="2" name="矩形 1"/>
          <p:cNvSpPr/>
          <p:nvPr/>
        </p:nvSpPr>
        <p:spPr>
          <a:xfrm>
            <a:off x="2714625" y="1812290"/>
            <a:ext cx="7586980" cy="506730"/>
          </a:xfrm>
          <a:prstGeom prst="rect">
            <a:avLst/>
          </a:prstGeom>
        </p:spPr>
        <p:txBody>
          <a:bodyPr wrap="square">
            <a:spAutoFit/>
          </a:bodyPr>
          <a:p>
            <a:pPr>
              <a:lnSpc>
                <a:spcPct val="150000"/>
              </a:lnSpc>
            </a:pPr>
            <a:r>
              <a:rPr lang="en-US" altLang="zh-CN" dirty="0">
                <a:cs typeface="+mn-ea"/>
                <a:sym typeface="+mn-lt"/>
              </a:rPr>
              <a:t>在单页应用中，前端需要自己管理路由，借助vue-router来管理前端路由</a:t>
            </a:r>
            <a:endParaRPr lang="en-US" altLang="zh-CN" dirty="0">
              <a:cs typeface="+mn-ea"/>
              <a:sym typeface="+mn-lt"/>
            </a:endParaRPr>
          </a:p>
        </p:txBody>
      </p:sp>
      <p:pic>
        <p:nvPicPr>
          <p:cNvPr id="4" name="图片 3"/>
          <p:cNvPicPr>
            <a:picLocks noChangeAspect="1"/>
          </p:cNvPicPr>
          <p:nvPr/>
        </p:nvPicPr>
        <p:blipFill>
          <a:blip r:embed="rId3"/>
          <a:stretch>
            <a:fillRect/>
          </a:stretch>
        </p:blipFill>
        <p:spPr>
          <a:xfrm>
            <a:off x="869950" y="2493010"/>
            <a:ext cx="4495800" cy="622300"/>
          </a:xfrm>
          <a:prstGeom prst="rect">
            <a:avLst/>
          </a:prstGeom>
        </p:spPr>
      </p:pic>
      <p:pic>
        <p:nvPicPr>
          <p:cNvPr id="9" name="图片 8"/>
          <p:cNvPicPr>
            <a:picLocks noChangeAspect="1"/>
          </p:cNvPicPr>
          <p:nvPr/>
        </p:nvPicPr>
        <p:blipFill>
          <a:blip r:embed="rId4"/>
          <a:stretch>
            <a:fillRect/>
          </a:stretch>
        </p:blipFill>
        <p:spPr>
          <a:xfrm>
            <a:off x="869950" y="3286760"/>
            <a:ext cx="7936865" cy="1635125"/>
          </a:xfrm>
          <a:prstGeom prst="rect">
            <a:avLst/>
          </a:prstGeom>
        </p:spPr>
      </p:pic>
      <p:pic>
        <p:nvPicPr>
          <p:cNvPr id="11" name="图片 10"/>
          <p:cNvPicPr>
            <a:picLocks noChangeAspect="1"/>
          </p:cNvPicPr>
          <p:nvPr/>
        </p:nvPicPr>
        <p:blipFill>
          <a:blip r:embed="rId5"/>
          <a:stretch>
            <a:fillRect/>
          </a:stretch>
        </p:blipFill>
        <p:spPr>
          <a:xfrm>
            <a:off x="869950" y="5118100"/>
            <a:ext cx="24638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zh-CN" altLang="en-US" sz="3200" dirty="0">
                <a:cs typeface="+mn-ea"/>
                <a:sym typeface="+mn-lt"/>
              </a:rPr>
              <a:t>路由管理</a:t>
            </a:r>
            <a:endParaRPr lang="zh-CN" altLang="en-US" sz="3200" dirty="0">
              <a:cs typeface="+mn-ea"/>
              <a:sym typeface="+mn-lt"/>
            </a:endParaRPr>
          </a:p>
        </p:txBody>
      </p:sp>
      <p:pic>
        <p:nvPicPr>
          <p:cNvPr id="2" name="图片 1"/>
          <p:cNvPicPr>
            <a:picLocks noChangeAspect="1"/>
          </p:cNvPicPr>
          <p:nvPr/>
        </p:nvPicPr>
        <p:blipFill>
          <a:blip r:embed="rId2"/>
          <a:stretch>
            <a:fillRect/>
          </a:stretch>
        </p:blipFill>
        <p:spPr>
          <a:xfrm>
            <a:off x="905510" y="1341120"/>
            <a:ext cx="2569845" cy="4811395"/>
          </a:xfrm>
          <a:prstGeom prst="rect">
            <a:avLst/>
          </a:prstGeom>
        </p:spPr>
      </p:pic>
      <p:pic>
        <p:nvPicPr>
          <p:cNvPr id="3" name="图片 2"/>
          <p:cNvPicPr>
            <a:picLocks noChangeAspect="1"/>
          </p:cNvPicPr>
          <p:nvPr/>
        </p:nvPicPr>
        <p:blipFill>
          <a:blip r:embed="rId3"/>
          <a:stretch>
            <a:fillRect/>
          </a:stretch>
        </p:blipFill>
        <p:spPr>
          <a:xfrm>
            <a:off x="6717665" y="2628265"/>
            <a:ext cx="4076700" cy="1879600"/>
          </a:xfrm>
          <a:prstGeom prst="rect">
            <a:avLst/>
          </a:prstGeom>
        </p:spPr>
      </p:pic>
      <p:sp>
        <p:nvSpPr>
          <p:cNvPr id="5" name="矩形 4"/>
          <p:cNvSpPr/>
          <p:nvPr/>
        </p:nvSpPr>
        <p:spPr>
          <a:xfrm>
            <a:off x="3475355" y="4241165"/>
            <a:ext cx="4189095" cy="1383665"/>
          </a:xfrm>
          <a:prstGeom prst="rect">
            <a:avLst/>
          </a:prstGeom>
        </p:spPr>
        <p:txBody>
          <a:bodyPr wrap="square">
            <a:spAutoFit/>
          </a:bodyPr>
          <a:p>
            <a:pPr>
              <a:lnSpc>
                <a:spcPct val="150000"/>
              </a:lnSpc>
            </a:pPr>
            <a:r>
              <a:rPr lang="en-US" altLang="zh-CN" sz="1400" dirty="0">
                <a:solidFill>
                  <a:schemeClr val="accent6">
                    <a:lumMod val="75000"/>
                  </a:schemeClr>
                </a:solidFill>
                <a:cs typeface="+mn-ea"/>
                <a:sym typeface="+mn-lt"/>
              </a:rPr>
              <a:t>&lt;-</a:t>
            </a:r>
            <a:r>
              <a:rPr lang="zh-CN" altLang="en-US" sz="1400" dirty="0">
                <a:solidFill>
                  <a:schemeClr val="accent6">
                    <a:lumMod val="75000"/>
                  </a:schemeClr>
                </a:solidFill>
                <a:cs typeface="+mn-ea"/>
                <a:sym typeface="+mn-lt"/>
              </a:rPr>
              <a:t>设置国内详情省市区变化的动态路由</a:t>
            </a:r>
            <a:endParaRPr lang="zh-CN" altLang="en-US" sz="1400" dirty="0">
              <a:solidFill>
                <a:schemeClr val="accent6">
                  <a:lumMod val="75000"/>
                </a:schemeClr>
              </a:solidFill>
              <a:cs typeface="+mn-ea"/>
              <a:sym typeface="+mn-lt"/>
            </a:endParaRPr>
          </a:p>
          <a:p>
            <a:pPr>
              <a:lnSpc>
                <a:spcPct val="150000"/>
              </a:lnSpc>
            </a:pPr>
            <a:endParaRPr lang="en-US" altLang="zh-CN" sz="1400" dirty="0">
              <a:solidFill>
                <a:schemeClr val="accent6">
                  <a:lumMod val="75000"/>
                </a:schemeClr>
              </a:solidFill>
              <a:cs typeface="+mn-ea"/>
              <a:sym typeface="+mn-lt"/>
            </a:endParaRPr>
          </a:p>
          <a:p>
            <a:pPr>
              <a:lnSpc>
                <a:spcPct val="150000"/>
              </a:lnSpc>
            </a:pPr>
            <a:endParaRPr lang="en-US" altLang="zh-CN" sz="1400" dirty="0">
              <a:solidFill>
                <a:schemeClr val="accent6">
                  <a:lumMod val="75000"/>
                </a:schemeClr>
              </a:solidFill>
              <a:cs typeface="+mn-ea"/>
              <a:sym typeface="+mn-lt"/>
            </a:endParaRPr>
          </a:p>
          <a:p>
            <a:pPr>
              <a:lnSpc>
                <a:spcPct val="150000"/>
              </a:lnSpc>
            </a:pPr>
            <a:r>
              <a:rPr lang="en-US" altLang="zh-CN" sz="1400" dirty="0">
                <a:solidFill>
                  <a:schemeClr val="accent6">
                    <a:lumMod val="75000"/>
                  </a:schemeClr>
                </a:solidFill>
                <a:cs typeface="+mn-ea"/>
                <a:sym typeface="+mn-lt"/>
              </a:rPr>
              <a:t>&lt;-</a:t>
            </a:r>
            <a:r>
              <a:rPr lang="zh-CN" altLang="en-US" sz="1400" dirty="0">
                <a:solidFill>
                  <a:schemeClr val="accent6">
                    <a:lumMod val="75000"/>
                  </a:schemeClr>
                </a:solidFill>
                <a:cs typeface="+mn-ea"/>
                <a:sym typeface="+mn-lt"/>
              </a:rPr>
              <a:t>设置国外详情国家变化的动态路由</a:t>
            </a:r>
            <a:endParaRPr lang="zh-CN" altLang="en-US" sz="1400" dirty="0">
              <a:solidFill>
                <a:schemeClr val="accent6">
                  <a:lumMod val="75000"/>
                </a:schemeClr>
              </a:solidFill>
              <a:cs typeface="+mn-ea"/>
              <a:sym typeface="+mn-lt"/>
            </a:endParaRPr>
          </a:p>
        </p:txBody>
      </p:sp>
      <p:sp>
        <p:nvSpPr>
          <p:cNvPr id="6" name="矩形 5"/>
          <p:cNvSpPr/>
          <p:nvPr/>
        </p:nvSpPr>
        <p:spPr>
          <a:xfrm>
            <a:off x="6910070" y="5132070"/>
            <a:ext cx="4189095" cy="737235"/>
          </a:xfrm>
          <a:prstGeom prst="rect">
            <a:avLst/>
          </a:prstGeom>
        </p:spPr>
        <p:txBody>
          <a:bodyPr wrap="square">
            <a:spAutoFit/>
          </a:bodyPr>
          <a:p>
            <a:pPr>
              <a:lnSpc>
                <a:spcPct val="150000"/>
              </a:lnSpc>
            </a:pPr>
            <a:r>
              <a:rPr lang="zh-CN" altLang="en-US" sz="1400" dirty="0">
                <a:solidFill>
                  <a:schemeClr val="accent5">
                    <a:lumMod val="75000"/>
                  </a:schemeClr>
                </a:solidFill>
                <a:cs typeface="+mn-ea"/>
                <a:sym typeface="+mn-lt"/>
              </a:rPr>
              <a:t>实现模拟页面切换，但实际不切换页面，只重新渲染数据</a:t>
            </a:r>
            <a:endParaRPr lang="zh-CN" altLang="en-US" sz="1400"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5970" y="1907218"/>
            <a:ext cx="931416" cy="3043561"/>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150645" y="2785738"/>
            <a:ext cx="738664" cy="1168153"/>
          </a:xfrm>
          <a:prstGeom prst="rect">
            <a:avLst/>
          </a:prstGeom>
          <a:noFill/>
        </p:spPr>
        <p:txBody>
          <a:bodyPr vert="eaVert" wrap="square" rtlCol="0">
            <a:spAutoFit/>
          </a:bodyPr>
          <a:lstStyle/>
          <a:p>
            <a:pPr algn="dist"/>
            <a:r>
              <a:rPr lang="zh-CN" altLang="en-US" sz="3600" b="1" dirty="0">
                <a:solidFill>
                  <a:schemeClr val="bg1"/>
                </a:solidFill>
                <a:cs typeface="+mn-ea"/>
                <a:sym typeface="+mn-lt"/>
              </a:rPr>
              <a:t>目录</a:t>
            </a:r>
            <a:endParaRPr lang="zh-CN" altLang="en-US" sz="3600" b="1" dirty="0">
              <a:solidFill>
                <a:schemeClr val="bg1"/>
              </a:solidFill>
              <a:cs typeface="+mn-ea"/>
              <a:sym typeface="+mn-lt"/>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4338996" y="593854"/>
            <a:ext cx="502802" cy="984358"/>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391509" y="1759765"/>
            <a:ext cx="397776" cy="1026896"/>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67893" b="52071"/>
          <a:stretch>
            <a:fillRect/>
          </a:stretch>
        </p:blipFill>
        <p:spPr>
          <a:xfrm>
            <a:off x="4371970" y="4080510"/>
            <a:ext cx="417315" cy="984358"/>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t="50000" r="56227"/>
          <a:stretch>
            <a:fillRect/>
          </a:stretch>
        </p:blipFill>
        <p:spPr>
          <a:xfrm>
            <a:off x="4338996" y="2808092"/>
            <a:ext cx="568941" cy="1026896"/>
          </a:xfrm>
          <a:prstGeom prst="rect">
            <a:avLst/>
          </a:prstGeom>
        </p:spPr>
      </p:pic>
      <p:sp>
        <p:nvSpPr>
          <p:cNvPr id="14" name="文本框 13"/>
          <p:cNvSpPr txBox="1"/>
          <p:nvPr/>
        </p:nvSpPr>
        <p:spPr>
          <a:xfrm>
            <a:off x="5034889" y="1018806"/>
            <a:ext cx="1222901" cy="368300"/>
          </a:xfrm>
          <a:prstGeom prst="rect">
            <a:avLst/>
          </a:prstGeom>
          <a:noFill/>
        </p:spPr>
        <p:txBody>
          <a:bodyPr wrap="square" rtlCol="0">
            <a:spAutoFit/>
          </a:bodyPr>
          <a:lstStyle/>
          <a:p>
            <a:pPr algn="dist"/>
            <a:r>
              <a:rPr lang="zh-CN" altLang="en-US" b="1" dirty="0">
                <a:cs typeface="+mn-ea"/>
                <a:sym typeface="+mn-lt"/>
              </a:rPr>
              <a:t>单页应用</a:t>
            </a:r>
            <a:endParaRPr lang="zh-CN" altLang="en-US" b="1" dirty="0">
              <a:cs typeface="+mn-ea"/>
              <a:sym typeface="+mn-lt"/>
            </a:endParaRPr>
          </a:p>
        </p:txBody>
      </p:sp>
      <p:sp>
        <p:nvSpPr>
          <p:cNvPr id="16" name="文本框 15"/>
          <p:cNvSpPr txBox="1"/>
          <p:nvPr/>
        </p:nvSpPr>
        <p:spPr>
          <a:xfrm>
            <a:off x="5091404" y="2265911"/>
            <a:ext cx="1222901" cy="368300"/>
          </a:xfrm>
          <a:prstGeom prst="rect">
            <a:avLst/>
          </a:prstGeom>
          <a:noFill/>
        </p:spPr>
        <p:txBody>
          <a:bodyPr wrap="square" rtlCol="0">
            <a:spAutoFit/>
          </a:bodyPr>
          <a:lstStyle/>
          <a:p>
            <a:pPr algn="dist"/>
            <a:r>
              <a:rPr lang="zh-CN" altLang="en-US" b="1" dirty="0">
                <a:cs typeface="+mn-ea"/>
                <a:sym typeface="+mn-lt"/>
              </a:rPr>
              <a:t>项目演示</a:t>
            </a:r>
            <a:endParaRPr lang="zh-CN" altLang="en-US" b="1" dirty="0">
              <a:cs typeface="+mn-ea"/>
              <a:sym typeface="+mn-lt"/>
            </a:endParaRPr>
          </a:p>
        </p:txBody>
      </p:sp>
      <p:sp>
        <p:nvSpPr>
          <p:cNvPr id="18" name="文本框 17"/>
          <p:cNvSpPr txBox="1"/>
          <p:nvPr/>
        </p:nvSpPr>
        <p:spPr>
          <a:xfrm>
            <a:off x="5091430" y="3401695"/>
            <a:ext cx="3326765" cy="368300"/>
          </a:xfrm>
          <a:prstGeom prst="rect">
            <a:avLst/>
          </a:prstGeom>
          <a:noFill/>
        </p:spPr>
        <p:txBody>
          <a:bodyPr wrap="square" rtlCol="0">
            <a:spAutoFit/>
          </a:bodyPr>
          <a:lstStyle/>
          <a:p>
            <a:pPr algn="dist"/>
            <a:r>
              <a:rPr lang="zh-CN" altLang="en-US" b="1" dirty="0">
                <a:cs typeface="+mn-ea"/>
                <a:sym typeface="+mn-lt"/>
              </a:rPr>
              <a:t>Vue.js实际应用与工程化</a:t>
            </a:r>
            <a:endParaRPr lang="zh-CN" altLang="en-US" b="1" dirty="0">
              <a:cs typeface="+mn-ea"/>
              <a:sym typeface="+mn-lt"/>
            </a:endParaRPr>
          </a:p>
        </p:txBody>
      </p:sp>
      <p:sp>
        <p:nvSpPr>
          <p:cNvPr id="20" name="文本框 19"/>
          <p:cNvSpPr txBox="1"/>
          <p:nvPr/>
        </p:nvSpPr>
        <p:spPr>
          <a:xfrm>
            <a:off x="5091430" y="4546600"/>
            <a:ext cx="2691130" cy="368300"/>
          </a:xfrm>
          <a:prstGeom prst="rect">
            <a:avLst/>
          </a:prstGeom>
          <a:noFill/>
        </p:spPr>
        <p:txBody>
          <a:bodyPr wrap="square" rtlCol="0">
            <a:spAutoFit/>
          </a:bodyPr>
          <a:lstStyle/>
          <a:p>
            <a:pPr algn="dist"/>
            <a:r>
              <a:rPr lang="zh-CN" altLang="en-US" b="1" dirty="0">
                <a:cs typeface="+mn-ea"/>
                <a:sym typeface="+mn-lt"/>
              </a:rPr>
              <a:t>工程中</a:t>
            </a:r>
            <a:r>
              <a:rPr lang="en-US" altLang="zh-CN" b="1" dirty="0">
                <a:cs typeface="+mn-ea"/>
                <a:sym typeface="+mn-lt"/>
              </a:rPr>
              <a:t>Vue</a:t>
            </a:r>
            <a:r>
              <a:rPr lang="zh-CN" altLang="en-US" b="1" dirty="0">
                <a:cs typeface="+mn-ea"/>
                <a:sym typeface="+mn-lt"/>
              </a:rPr>
              <a:t>风格指南</a:t>
            </a:r>
            <a:endParaRPr lang="zh-CN" altLang="en-US" b="1" dirty="0">
              <a:cs typeface="+mn-ea"/>
              <a:sym typeface="+mn-lt"/>
            </a:endParaRPr>
          </a:p>
        </p:txBody>
      </p:sp>
      <p:sp>
        <p:nvSpPr>
          <p:cNvPr id="4" name="椭圆 3"/>
          <p:cNvSpPr/>
          <p:nvPr/>
        </p:nvSpPr>
        <p:spPr>
          <a:xfrm>
            <a:off x="8418195" y="3648710"/>
            <a:ext cx="511810" cy="511810"/>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bg1"/>
              </a:solidFill>
              <a:cs typeface="+mn-ea"/>
              <a:sym typeface="+mn-lt"/>
            </a:endParaRPr>
          </a:p>
        </p:txBody>
      </p:sp>
      <p:sp>
        <p:nvSpPr>
          <p:cNvPr id="5" name="文本框 4"/>
          <p:cNvSpPr txBox="1"/>
          <p:nvPr/>
        </p:nvSpPr>
        <p:spPr>
          <a:xfrm>
            <a:off x="8479790" y="3773805"/>
            <a:ext cx="387985" cy="275590"/>
          </a:xfrm>
          <a:prstGeom prst="rect">
            <a:avLst/>
          </a:prstGeom>
          <a:solidFill>
            <a:srgbClr val="2DB1A3"/>
          </a:solidFill>
          <a:ln>
            <a:noFill/>
          </a:ln>
        </p:spPr>
        <p:txBody>
          <a:bodyPr wrap="square" rtlCol="0">
            <a:spAutoFit/>
          </a:bodyPr>
          <a:p>
            <a:pPr algn="ctr"/>
            <a:r>
              <a:rPr lang="en-US" altLang="zh-CN" sz="1200" b="1" dirty="0">
                <a:solidFill>
                  <a:schemeClr val="bg1"/>
                </a:solidFill>
                <a:cs typeface="+mn-ea"/>
                <a:sym typeface="+mn-lt"/>
              </a:rPr>
              <a:t>02</a:t>
            </a:r>
            <a:endParaRPr lang="en-US" altLang="zh-CN" sz="1200" b="1" dirty="0">
              <a:solidFill>
                <a:schemeClr val="bg1"/>
              </a:solidFill>
              <a:cs typeface="+mn-ea"/>
              <a:sym typeface="+mn-lt"/>
            </a:endParaRPr>
          </a:p>
        </p:txBody>
      </p:sp>
      <p:sp>
        <p:nvSpPr>
          <p:cNvPr id="6" name="文本框 5"/>
          <p:cNvSpPr txBox="1"/>
          <p:nvPr/>
        </p:nvSpPr>
        <p:spPr>
          <a:xfrm>
            <a:off x="9067165" y="3101340"/>
            <a:ext cx="1222375" cy="368300"/>
          </a:xfrm>
          <a:prstGeom prst="rect">
            <a:avLst/>
          </a:prstGeom>
          <a:noFill/>
        </p:spPr>
        <p:txBody>
          <a:bodyPr wrap="square" rtlCol="0">
            <a:spAutoFit/>
          </a:bodyPr>
          <a:p>
            <a:pPr algn="dist"/>
            <a:r>
              <a:rPr lang="zh-CN" altLang="en-US" b="1" dirty="0">
                <a:cs typeface="+mn-ea"/>
                <a:sym typeface="+mn-lt"/>
              </a:rPr>
              <a:t>架构设计</a:t>
            </a:r>
            <a:endParaRPr lang="zh-CN" altLang="en-US" b="1" dirty="0">
              <a:cs typeface="+mn-ea"/>
              <a:sym typeface="+mn-lt"/>
            </a:endParaRPr>
          </a:p>
        </p:txBody>
      </p:sp>
      <p:sp>
        <p:nvSpPr>
          <p:cNvPr id="9" name="文本框 8"/>
          <p:cNvSpPr txBox="1"/>
          <p:nvPr/>
        </p:nvSpPr>
        <p:spPr>
          <a:xfrm>
            <a:off x="9067165" y="3720465"/>
            <a:ext cx="1383665" cy="368300"/>
          </a:xfrm>
          <a:prstGeom prst="rect">
            <a:avLst/>
          </a:prstGeom>
          <a:noFill/>
        </p:spPr>
        <p:txBody>
          <a:bodyPr wrap="square" rtlCol="0">
            <a:spAutoFit/>
          </a:bodyPr>
          <a:lstStyle/>
          <a:p>
            <a:pPr algn="dist"/>
            <a:r>
              <a:rPr lang="zh-CN" altLang="en-US" b="1" dirty="0">
                <a:cs typeface="+mn-ea"/>
                <a:sym typeface="+mn-lt"/>
              </a:rPr>
              <a:t>工程化规范</a:t>
            </a:r>
            <a:endParaRPr lang="zh-CN" altLang="en-US" b="1" dirty="0">
              <a:cs typeface="+mn-ea"/>
              <a:sym typeface="+mn-lt"/>
            </a:endParaRPr>
          </a:p>
        </p:txBody>
      </p:sp>
      <p:sp>
        <p:nvSpPr>
          <p:cNvPr id="24" name="椭圆 23"/>
          <p:cNvSpPr/>
          <p:nvPr/>
        </p:nvSpPr>
        <p:spPr>
          <a:xfrm>
            <a:off x="8417560" y="3022600"/>
            <a:ext cx="511810" cy="511810"/>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bg1"/>
              </a:solidFill>
              <a:cs typeface="+mn-ea"/>
              <a:sym typeface="+mn-lt"/>
            </a:endParaRPr>
          </a:p>
        </p:txBody>
      </p:sp>
      <p:sp>
        <p:nvSpPr>
          <p:cNvPr id="25" name="文本框 24"/>
          <p:cNvSpPr txBox="1"/>
          <p:nvPr/>
        </p:nvSpPr>
        <p:spPr>
          <a:xfrm>
            <a:off x="8479155" y="3147695"/>
            <a:ext cx="387985" cy="275590"/>
          </a:xfrm>
          <a:prstGeom prst="rect">
            <a:avLst/>
          </a:prstGeom>
          <a:solidFill>
            <a:srgbClr val="2DB1A3"/>
          </a:solidFill>
          <a:ln>
            <a:noFill/>
          </a:ln>
        </p:spPr>
        <p:txBody>
          <a:bodyPr wrap="square" rtlCol="0">
            <a:spAutoFit/>
          </a:bodyPr>
          <a:p>
            <a:pPr algn="ctr"/>
            <a:r>
              <a:rPr lang="en-US" altLang="zh-CN" sz="1200" b="1" dirty="0">
                <a:solidFill>
                  <a:schemeClr val="bg1"/>
                </a:solidFill>
                <a:cs typeface="+mn-ea"/>
                <a:sym typeface="+mn-lt"/>
              </a:rPr>
              <a:t>01</a:t>
            </a:r>
            <a:endParaRPr lang="en-US" altLang="zh-CN" sz="1200" b="1" dirty="0">
              <a:solidFill>
                <a:schemeClr val="bg1"/>
              </a:solidFill>
              <a:cs typeface="+mn-ea"/>
              <a:sym typeface="+mn-lt"/>
            </a:endParaRPr>
          </a:p>
        </p:txBody>
      </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4338996" y="5276979"/>
            <a:ext cx="502802" cy="984358"/>
          </a:xfrm>
          <a:prstGeom prst="rect">
            <a:avLst/>
          </a:prstGeom>
        </p:spPr>
      </p:pic>
      <p:sp>
        <p:nvSpPr>
          <p:cNvPr id="27" name="文本框 26"/>
          <p:cNvSpPr txBox="1"/>
          <p:nvPr/>
        </p:nvSpPr>
        <p:spPr>
          <a:xfrm>
            <a:off x="5034915" y="5701665"/>
            <a:ext cx="3164840" cy="368300"/>
          </a:xfrm>
          <a:prstGeom prst="rect">
            <a:avLst/>
          </a:prstGeom>
          <a:noFill/>
        </p:spPr>
        <p:txBody>
          <a:bodyPr wrap="square" rtlCol="0">
            <a:spAutoFit/>
          </a:bodyPr>
          <a:p>
            <a:pPr algn="dist"/>
            <a:r>
              <a:rPr lang="zh-CN" altLang="en-US" b="1" dirty="0">
                <a:cs typeface="+mn-ea"/>
                <a:sym typeface="+mn-lt"/>
              </a:rPr>
              <a:t>前端多人协同约束与规范</a:t>
            </a:r>
            <a:endParaRPr lang="zh-CN" altLang="en-US"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4" presetClass="entr" presetSubtype="1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par>
                          <p:cTn id="32" fill="hold">
                            <p:stCondLst>
                              <p:cond delay="2500"/>
                            </p:stCondLst>
                            <p:childTnLst>
                              <p:par>
                                <p:cTn id="33" presetID="14"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14" presetClass="entr" presetSubtype="1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randombar(horizontal)">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4" grpId="0" bldLvl="0" animBg="1"/>
      <p:bldP spid="5" grpId="0" bldLvl="0" animBg="1"/>
      <p:bldP spid="6" grpId="0"/>
      <p:bldP spid="9" grpId="0"/>
      <p:bldP spid="24" grpId="0" bldLvl="0" animBg="1"/>
      <p:bldP spid="25" grpId="0" bldLvl="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67" y="1023630"/>
            <a:ext cx="2387252" cy="706755"/>
          </a:xfrm>
          <a:prstGeom prst="rect">
            <a:avLst/>
          </a:prstGeom>
          <a:noFill/>
          <a:ln>
            <a:noFill/>
          </a:ln>
        </p:spPr>
        <p:txBody>
          <a:bodyPr wrap="square">
            <a:spAutoFit/>
          </a:bodyPr>
          <a:lstStyle/>
          <a:p>
            <a:pPr algn="dist"/>
            <a:r>
              <a:rPr lang="zh-CN" altLang="en-US" sz="4000" b="1" dirty="0">
                <a:cs typeface="+mn-ea"/>
                <a:sym typeface="+mn-lt"/>
              </a:rPr>
              <a:t>网络请求</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84904"/>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04</a:t>
            </a:r>
            <a:endParaRPr lang="zh-CN" altLang="en-US" sz="3200" b="1" dirty="0">
              <a:solidFill>
                <a:schemeClr val="bg1"/>
              </a:solidFill>
              <a:cs typeface="+mn-ea"/>
              <a:sym typeface="+mn-lt"/>
            </a:endParaRPr>
          </a:p>
        </p:txBody>
      </p:sp>
      <p:sp>
        <p:nvSpPr>
          <p:cNvPr id="2" name="矩形 1"/>
          <p:cNvSpPr/>
          <p:nvPr/>
        </p:nvSpPr>
        <p:spPr>
          <a:xfrm>
            <a:off x="2714625" y="1812290"/>
            <a:ext cx="7586980" cy="1337945"/>
          </a:xfrm>
          <a:prstGeom prst="rect">
            <a:avLst/>
          </a:prstGeom>
        </p:spPr>
        <p:txBody>
          <a:bodyPr wrap="square">
            <a:spAutoFit/>
          </a:bodyPr>
          <a:p>
            <a:pPr>
              <a:lnSpc>
                <a:spcPct val="150000"/>
              </a:lnSpc>
            </a:pPr>
            <a:r>
              <a:rPr lang="en-US" altLang="zh-CN" dirty="0">
                <a:cs typeface="+mn-ea"/>
                <a:sym typeface="+mn-lt"/>
              </a:rPr>
              <a:t>选用合适的网络请求框架进行与服务端的交互，同时解决好跨域问题。比如使用反向代理等方法，在vue开发环境下可配置proxyTable，在生产环境下可使用NGINX或Tomcat等</a:t>
            </a:r>
            <a:endParaRPr lang="en-US" altLang="zh-CN"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zh-CN" altLang="en-US" sz="3200" dirty="0">
                <a:cs typeface="+mn-ea"/>
                <a:sym typeface="+mn-lt"/>
              </a:rPr>
              <a:t>网络请求</a:t>
            </a:r>
            <a:endParaRPr lang="zh-CN" altLang="en-US" sz="3200" dirty="0">
              <a:cs typeface="+mn-ea"/>
              <a:sym typeface="+mn-lt"/>
            </a:endParaRPr>
          </a:p>
        </p:txBody>
      </p:sp>
      <p:sp>
        <p:nvSpPr>
          <p:cNvPr id="5" name="矩形 4"/>
          <p:cNvSpPr/>
          <p:nvPr/>
        </p:nvSpPr>
        <p:spPr>
          <a:xfrm>
            <a:off x="1280160" y="1696720"/>
            <a:ext cx="7586980" cy="506730"/>
          </a:xfrm>
          <a:prstGeom prst="rect">
            <a:avLst/>
          </a:prstGeom>
        </p:spPr>
        <p:txBody>
          <a:bodyPr wrap="square">
            <a:spAutoFit/>
          </a:bodyPr>
          <a:p>
            <a:pPr>
              <a:lnSpc>
                <a:spcPct val="150000"/>
              </a:lnSpc>
            </a:pPr>
            <a:r>
              <a:rPr lang="zh-CN" altLang="en-US" dirty="0">
                <a:cs typeface="+mn-ea"/>
                <a:sym typeface="+mn-lt"/>
              </a:rPr>
              <a:t>开发环境（在</a:t>
            </a:r>
            <a:r>
              <a:rPr lang="en-US" altLang="zh-CN" dirty="0">
                <a:cs typeface="+mn-ea"/>
                <a:sym typeface="+mn-lt"/>
              </a:rPr>
              <a:t>vue.config.js</a:t>
            </a:r>
            <a:r>
              <a:rPr lang="zh-CN" altLang="en-US" dirty="0">
                <a:cs typeface="+mn-ea"/>
                <a:sym typeface="+mn-lt"/>
              </a:rPr>
              <a:t>下）：</a:t>
            </a:r>
            <a:endParaRPr lang="zh-CN" altLang="en-US" dirty="0">
              <a:cs typeface="+mn-ea"/>
              <a:sym typeface="+mn-lt"/>
            </a:endParaRPr>
          </a:p>
        </p:txBody>
      </p:sp>
      <p:pic>
        <p:nvPicPr>
          <p:cNvPr id="6" name="图片 5"/>
          <p:cNvPicPr>
            <a:picLocks noChangeAspect="1"/>
          </p:cNvPicPr>
          <p:nvPr/>
        </p:nvPicPr>
        <p:blipFill>
          <a:blip r:embed="rId2"/>
          <a:stretch>
            <a:fillRect/>
          </a:stretch>
        </p:blipFill>
        <p:spPr>
          <a:xfrm>
            <a:off x="2667000" y="2437765"/>
            <a:ext cx="7495540" cy="3382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zh-CN" altLang="en-US" sz="3200" dirty="0">
                <a:cs typeface="+mn-ea"/>
                <a:sym typeface="+mn-lt"/>
              </a:rPr>
              <a:t>网络请求</a:t>
            </a:r>
            <a:endParaRPr lang="zh-CN" altLang="en-US" sz="3200" dirty="0">
              <a:cs typeface="+mn-ea"/>
              <a:sym typeface="+mn-lt"/>
            </a:endParaRPr>
          </a:p>
        </p:txBody>
      </p:sp>
      <p:sp>
        <p:nvSpPr>
          <p:cNvPr id="5" name="矩形 4"/>
          <p:cNvSpPr/>
          <p:nvPr/>
        </p:nvSpPr>
        <p:spPr>
          <a:xfrm>
            <a:off x="1280160" y="1696720"/>
            <a:ext cx="7586980" cy="506730"/>
          </a:xfrm>
          <a:prstGeom prst="rect">
            <a:avLst/>
          </a:prstGeom>
        </p:spPr>
        <p:txBody>
          <a:bodyPr wrap="square">
            <a:spAutoFit/>
          </a:bodyPr>
          <a:p>
            <a:pPr>
              <a:lnSpc>
                <a:spcPct val="150000"/>
              </a:lnSpc>
            </a:pPr>
            <a:r>
              <a:rPr lang="zh-CN" altLang="en-US" dirty="0">
                <a:cs typeface="+mn-ea"/>
                <a:sym typeface="+mn-lt"/>
              </a:rPr>
              <a:t>生产环境：</a:t>
            </a:r>
            <a:endParaRPr lang="zh-CN" altLang="en-US" dirty="0">
              <a:cs typeface="+mn-ea"/>
              <a:sym typeface="+mn-lt"/>
            </a:endParaRPr>
          </a:p>
        </p:txBody>
      </p:sp>
      <p:sp>
        <p:nvSpPr>
          <p:cNvPr id="2" name="矩形 1"/>
          <p:cNvSpPr/>
          <p:nvPr/>
        </p:nvSpPr>
        <p:spPr>
          <a:xfrm>
            <a:off x="1349375" y="2447925"/>
            <a:ext cx="7586980" cy="506730"/>
          </a:xfrm>
          <a:prstGeom prst="rect">
            <a:avLst/>
          </a:prstGeom>
        </p:spPr>
        <p:txBody>
          <a:bodyPr wrap="square">
            <a:spAutoFit/>
          </a:bodyPr>
          <a:p>
            <a:pPr>
              <a:lnSpc>
                <a:spcPct val="150000"/>
              </a:lnSpc>
            </a:pPr>
            <a:r>
              <a:rPr lang="zh-CN" altLang="en-US" dirty="0">
                <a:cs typeface="+mn-ea"/>
                <a:sym typeface="+mn-lt"/>
              </a:rPr>
              <a:t>对前端项目进行打包：</a:t>
            </a:r>
            <a:endParaRPr lang="zh-CN" altLang="en-US" dirty="0">
              <a:cs typeface="+mn-ea"/>
              <a:sym typeface="+mn-lt"/>
            </a:endParaRPr>
          </a:p>
        </p:txBody>
      </p:sp>
      <p:pic>
        <p:nvPicPr>
          <p:cNvPr id="3" name="图片 2"/>
          <p:cNvPicPr>
            <a:picLocks noChangeAspect="1"/>
          </p:cNvPicPr>
          <p:nvPr/>
        </p:nvPicPr>
        <p:blipFill>
          <a:blip r:embed="rId2"/>
          <a:stretch>
            <a:fillRect/>
          </a:stretch>
        </p:blipFill>
        <p:spPr>
          <a:xfrm>
            <a:off x="4011930" y="2447925"/>
            <a:ext cx="2122805" cy="1030605"/>
          </a:xfrm>
          <a:prstGeom prst="rect">
            <a:avLst/>
          </a:prstGeom>
        </p:spPr>
      </p:pic>
      <p:sp>
        <p:nvSpPr>
          <p:cNvPr id="8" name="矩形 7"/>
          <p:cNvSpPr/>
          <p:nvPr/>
        </p:nvSpPr>
        <p:spPr>
          <a:xfrm>
            <a:off x="1349375" y="4333240"/>
            <a:ext cx="7586980" cy="506730"/>
          </a:xfrm>
          <a:prstGeom prst="rect">
            <a:avLst/>
          </a:prstGeom>
        </p:spPr>
        <p:txBody>
          <a:bodyPr wrap="square">
            <a:spAutoFit/>
          </a:bodyPr>
          <a:p>
            <a:pPr>
              <a:lnSpc>
                <a:spcPct val="150000"/>
              </a:lnSpc>
            </a:pPr>
            <a:r>
              <a:rPr lang="zh-CN" altLang="en-US" dirty="0">
                <a:cs typeface="+mn-ea"/>
                <a:sym typeface="+mn-lt"/>
              </a:rPr>
              <a:t>打包后生成</a:t>
            </a:r>
            <a:r>
              <a:rPr lang="en-US" altLang="zh-CN" dirty="0">
                <a:cs typeface="+mn-ea"/>
                <a:sym typeface="+mn-lt"/>
              </a:rPr>
              <a:t>dist</a:t>
            </a:r>
            <a:r>
              <a:rPr lang="zh-CN" altLang="en-US" dirty="0">
                <a:cs typeface="+mn-ea"/>
                <a:sym typeface="+mn-lt"/>
              </a:rPr>
              <a:t>文件夹：</a:t>
            </a:r>
            <a:endParaRPr lang="zh-CN" altLang="en-US" dirty="0">
              <a:cs typeface="+mn-ea"/>
              <a:sym typeface="+mn-lt"/>
            </a:endParaRPr>
          </a:p>
        </p:txBody>
      </p:sp>
      <p:pic>
        <p:nvPicPr>
          <p:cNvPr id="9" name="图片 8"/>
          <p:cNvPicPr>
            <a:picLocks noChangeAspect="1"/>
          </p:cNvPicPr>
          <p:nvPr/>
        </p:nvPicPr>
        <p:blipFill>
          <a:blip r:embed="rId3"/>
          <a:stretch>
            <a:fillRect/>
          </a:stretch>
        </p:blipFill>
        <p:spPr>
          <a:xfrm>
            <a:off x="4024630" y="4333240"/>
            <a:ext cx="2237105" cy="160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zh-CN" altLang="en-US" sz="3200" dirty="0">
                <a:cs typeface="+mn-ea"/>
                <a:sym typeface="+mn-lt"/>
              </a:rPr>
              <a:t>网络请求</a:t>
            </a:r>
            <a:endParaRPr lang="zh-CN" altLang="en-US" sz="3200" dirty="0">
              <a:cs typeface="+mn-ea"/>
              <a:sym typeface="+mn-lt"/>
            </a:endParaRPr>
          </a:p>
        </p:txBody>
      </p:sp>
      <p:sp>
        <p:nvSpPr>
          <p:cNvPr id="5" name="矩形 4"/>
          <p:cNvSpPr/>
          <p:nvPr/>
        </p:nvSpPr>
        <p:spPr>
          <a:xfrm>
            <a:off x="1280160" y="1696720"/>
            <a:ext cx="7586980" cy="506730"/>
          </a:xfrm>
          <a:prstGeom prst="rect">
            <a:avLst/>
          </a:prstGeom>
        </p:spPr>
        <p:txBody>
          <a:bodyPr wrap="square">
            <a:spAutoFit/>
          </a:bodyPr>
          <a:p>
            <a:pPr>
              <a:lnSpc>
                <a:spcPct val="150000"/>
              </a:lnSpc>
            </a:pPr>
            <a:r>
              <a:rPr lang="zh-CN" altLang="en-US" dirty="0">
                <a:cs typeface="+mn-ea"/>
                <a:sym typeface="+mn-lt"/>
              </a:rPr>
              <a:t>生产环境：</a:t>
            </a:r>
            <a:endParaRPr lang="zh-CN" altLang="en-US" dirty="0">
              <a:cs typeface="+mn-ea"/>
              <a:sym typeface="+mn-lt"/>
            </a:endParaRPr>
          </a:p>
        </p:txBody>
      </p:sp>
      <p:sp>
        <p:nvSpPr>
          <p:cNvPr id="2" name="矩形 1"/>
          <p:cNvSpPr/>
          <p:nvPr/>
        </p:nvSpPr>
        <p:spPr>
          <a:xfrm>
            <a:off x="1349375" y="2447925"/>
            <a:ext cx="7586980" cy="506730"/>
          </a:xfrm>
          <a:prstGeom prst="rect">
            <a:avLst/>
          </a:prstGeom>
        </p:spPr>
        <p:txBody>
          <a:bodyPr wrap="square">
            <a:spAutoFit/>
          </a:bodyPr>
          <a:p>
            <a:pPr>
              <a:lnSpc>
                <a:spcPct val="150000"/>
              </a:lnSpc>
            </a:pPr>
            <a:r>
              <a:rPr lang="zh-CN" altLang="en-US" dirty="0">
                <a:cs typeface="+mn-ea"/>
                <a:sym typeface="+mn-lt"/>
              </a:rPr>
              <a:t>将dist文件夹放入服务器中，服务器安装nginx，进入nginx文件夹：</a:t>
            </a:r>
            <a:endParaRPr lang="zh-CN" altLang="en-US" dirty="0">
              <a:cs typeface="+mn-ea"/>
              <a:sym typeface="+mn-lt"/>
            </a:endParaRPr>
          </a:p>
        </p:txBody>
      </p:sp>
      <p:pic>
        <p:nvPicPr>
          <p:cNvPr id="6" name="图片 5"/>
          <p:cNvPicPr>
            <a:picLocks noChangeAspect="1"/>
          </p:cNvPicPr>
          <p:nvPr/>
        </p:nvPicPr>
        <p:blipFill>
          <a:blip r:embed="rId2"/>
          <a:stretch>
            <a:fillRect/>
          </a:stretch>
        </p:blipFill>
        <p:spPr>
          <a:xfrm>
            <a:off x="1480185" y="2954655"/>
            <a:ext cx="9231630" cy="1293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562475" y="182880"/>
            <a:ext cx="695325" cy="1254760"/>
          </a:xfrm>
          <a:prstGeom prst="rect">
            <a:avLst/>
          </a:prstGeom>
        </p:spPr>
      </p:pic>
      <p:sp>
        <p:nvSpPr>
          <p:cNvPr id="14" name="文本框 13"/>
          <p:cNvSpPr txBox="1"/>
          <p:nvPr/>
        </p:nvSpPr>
        <p:spPr>
          <a:xfrm>
            <a:off x="5258083" y="854341"/>
            <a:ext cx="2313374" cy="583565"/>
          </a:xfrm>
          <a:prstGeom prst="rect">
            <a:avLst/>
          </a:prstGeom>
          <a:noFill/>
        </p:spPr>
        <p:txBody>
          <a:bodyPr wrap="square" rtlCol="0">
            <a:spAutoFit/>
          </a:bodyPr>
          <a:lstStyle/>
          <a:p>
            <a:pPr algn="dist"/>
            <a:r>
              <a:rPr lang="zh-CN" altLang="en-US" sz="3200" dirty="0">
                <a:cs typeface="+mn-ea"/>
                <a:sym typeface="+mn-lt"/>
              </a:rPr>
              <a:t>网络请求</a:t>
            </a:r>
            <a:endParaRPr lang="zh-CN" altLang="en-US" sz="3200" dirty="0">
              <a:cs typeface="+mn-ea"/>
              <a:sym typeface="+mn-lt"/>
            </a:endParaRPr>
          </a:p>
        </p:txBody>
      </p:sp>
      <p:sp>
        <p:nvSpPr>
          <p:cNvPr id="5" name="矩形 4"/>
          <p:cNvSpPr/>
          <p:nvPr/>
        </p:nvSpPr>
        <p:spPr>
          <a:xfrm>
            <a:off x="1280160" y="1696720"/>
            <a:ext cx="7586980" cy="506730"/>
          </a:xfrm>
          <a:prstGeom prst="rect">
            <a:avLst/>
          </a:prstGeom>
        </p:spPr>
        <p:txBody>
          <a:bodyPr wrap="square">
            <a:spAutoFit/>
          </a:bodyPr>
          <a:p>
            <a:pPr>
              <a:lnSpc>
                <a:spcPct val="150000"/>
              </a:lnSpc>
            </a:pPr>
            <a:r>
              <a:rPr lang="zh-CN" altLang="en-US" dirty="0">
                <a:cs typeface="+mn-ea"/>
                <a:sym typeface="+mn-lt"/>
              </a:rPr>
              <a:t>生产环境：</a:t>
            </a:r>
            <a:endParaRPr lang="zh-CN" altLang="en-US" dirty="0">
              <a:cs typeface="+mn-ea"/>
              <a:sym typeface="+mn-lt"/>
            </a:endParaRPr>
          </a:p>
        </p:txBody>
      </p:sp>
      <p:sp>
        <p:nvSpPr>
          <p:cNvPr id="8" name="矩形 7"/>
          <p:cNvSpPr/>
          <p:nvPr/>
        </p:nvSpPr>
        <p:spPr>
          <a:xfrm>
            <a:off x="760095" y="2943225"/>
            <a:ext cx="4218305" cy="1337945"/>
          </a:xfrm>
          <a:prstGeom prst="rect">
            <a:avLst/>
          </a:prstGeom>
        </p:spPr>
        <p:txBody>
          <a:bodyPr wrap="square">
            <a:spAutoFit/>
          </a:bodyPr>
          <a:p>
            <a:pPr>
              <a:lnSpc>
                <a:spcPct val="150000"/>
              </a:lnSpc>
            </a:pPr>
            <a:r>
              <a:rPr dirty="0">
                <a:cs typeface="+mn-ea"/>
                <a:sym typeface="+mn-lt"/>
              </a:rPr>
              <a:t>nginx/conf/nginx.conf中添加如下配置：(指定项目位置，确定服务端口，进行反向代理)</a:t>
            </a:r>
            <a:endParaRPr dirty="0">
              <a:cs typeface="+mn-ea"/>
              <a:sym typeface="+mn-lt"/>
            </a:endParaRPr>
          </a:p>
        </p:txBody>
      </p:sp>
      <p:pic>
        <p:nvPicPr>
          <p:cNvPr id="3" name="图片 2"/>
          <p:cNvPicPr>
            <a:picLocks noChangeAspect="1"/>
          </p:cNvPicPr>
          <p:nvPr/>
        </p:nvPicPr>
        <p:blipFill>
          <a:blip r:embed="rId2"/>
          <a:stretch>
            <a:fillRect/>
          </a:stretch>
        </p:blipFill>
        <p:spPr>
          <a:xfrm>
            <a:off x="5184775" y="1561465"/>
            <a:ext cx="6173470" cy="457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67" y="1023630"/>
            <a:ext cx="2387252" cy="706755"/>
          </a:xfrm>
          <a:prstGeom prst="rect">
            <a:avLst/>
          </a:prstGeom>
          <a:noFill/>
          <a:ln>
            <a:noFill/>
          </a:ln>
        </p:spPr>
        <p:txBody>
          <a:bodyPr wrap="square">
            <a:spAutoFit/>
          </a:bodyPr>
          <a:lstStyle/>
          <a:p>
            <a:pPr algn="dist"/>
            <a:r>
              <a:rPr lang="zh-CN" altLang="en-US" sz="4000" b="1" dirty="0">
                <a:cs typeface="+mn-ea"/>
                <a:sym typeface="+mn-lt"/>
              </a:rPr>
              <a:t>状态管理</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84904"/>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05</a:t>
            </a:r>
            <a:endParaRPr lang="zh-CN" altLang="en-US" sz="3200" b="1" dirty="0">
              <a:solidFill>
                <a:schemeClr val="bg1"/>
              </a:solidFill>
              <a:cs typeface="+mn-ea"/>
              <a:sym typeface="+mn-lt"/>
            </a:endParaRPr>
          </a:p>
        </p:txBody>
      </p:sp>
      <p:sp>
        <p:nvSpPr>
          <p:cNvPr id="2" name="矩形 1"/>
          <p:cNvSpPr/>
          <p:nvPr/>
        </p:nvSpPr>
        <p:spPr>
          <a:xfrm>
            <a:off x="2714625" y="1812290"/>
            <a:ext cx="7586980" cy="506730"/>
          </a:xfrm>
          <a:prstGeom prst="rect">
            <a:avLst/>
          </a:prstGeom>
        </p:spPr>
        <p:txBody>
          <a:bodyPr wrap="square">
            <a:spAutoFit/>
          </a:bodyPr>
          <a:p>
            <a:pPr>
              <a:lnSpc>
                <a:spcPct val="150000"/>
              </a:lnSpc>
            </a:pPr>
            <a:r>
              <a:rPr lang="en-US" altLang="zh-CN" dirty="0">
                <a:cs typeface="+mn-ea"/>
                <a:sym typeface="+mn-lt"/>
              </a:rPr>
              <a:t>在中大型项目中，使用Vuex来管理共享状态和数据</a:t>
            </a:r>
            <a:endParaRPr lang="en-US" altLang="zh-CN"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Block Arc 5"/>
          <p:cNvSpPr/>
          <p:nvPr/>
        </p:nvSpPr>
        <p:spPr>
          <a:xfrm>
            <a:off x="161777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sp>
        <p:nvSpPr>
          <p:cNvPr id="36" name="Block Arc 26"/>
          <p:cNvSpPr/>
          <p:nvPr/>
        </p:nvSpPr>
        <p:spPr>
          <a:xfrm flipV="1">
            <a:off x="284008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sp>
        <p:nvSpPr>
          <p:cNvPr id="37" name="Block Arc 27"/>
          <p:cNvSpPr/>
          <p:nvPr/>
        </p:nvSpPr>
        <p:spPr>
          <a:xfrm>
            <a:off x="406239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38" name="Block Arc 28"/>
          <p:cNvSpPr/>
          <p:nvPr/>
        </p:nvSpPr>
        <p:spPr>
          <a:xfrm flipV="1">
            <a:off x="528470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39" name="Block Arc 29"/>
          <p:cNvSpPr/>
          <p:nvPr/>
        </p:nvSpPr>
        <p:spPr>
          <a:xfrm>
            <a:off x="650701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0" name="Block Arc 30"/>
          <p:cNvSpPr/>
          <p:nvPr/>
        </p:nvSpPr>
        <p:spPr>
          <a:xfrm flipV="1">
            <a:off x="7729325" y="1222556"/>
            <a:ext cx="1622360" cy="1622360"/>
          </a:xfrm>
          <a:prstGeom prst="blockArc">
            <a:avLst/>
          </a:prstGeom>
          <a:solidFill>
            <a:srgbClr val="2C6A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1" name="Block Arc 32"/>
          <p:cNvSpPr/>
          <p:nvPr/>
        </p:nvSpPr>
        <p:spPr>
          <a:xfrm>
            <a:off x="8951635" y="1222556"/>
            <a:ext cx="1622360" cy="1622360"/>
          </a:xfrm>
          <a:prstGeom prst="blockArc">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grpSp>
        <p:nvGrpSpPr>
          <p:cNvPr id="42" name="Group 22"/>
          <p:cNvGrpSpPr/>
          <p:nvPr/>
        </p:nvGrpSpPr>
        <p:grpSpPr>
          <a:xfrm>
            <a:off x="1617775" y="2033736"/>
            <a:ext cx="400051" cy="2227295"/>
            <a:chOff x="3041780" y="7737410"/>
            <a:chExt cx="800101" cy="4454590"/>
          </a:xfrm>
        </p:grpSpPr>
        <p:sp>
          <p:nvSpPr>
            <p:cNvPr id="43" name="Rectangle 9"/>
            <p:cNvSpPr/>
            <p:nvPr/>
          </p:nvSpPr>
          <p:spPr>
            <a:xfrm>
              <a:off x="3041781" y="7737410"/>
              <a:ext cx="800100" cy="4054540"/>
            </a:xfrm>
            <a:prstGeom prst="rect">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4" name="Oval 12"/>
            <p:cNvSpPr/>
            <p:nvPr/>
          </p:nvSpPr>
          <p:spPr>
            <a:xfrm>
              <a:off x="3041780" y="11391899"/>
              <a:ext cx="800101" cy="800101"/>
            </a:xfrm>
            <a:prstGeom prst="ellipse">
              <a:avLst/>
            </a:prstGeom>
            <a:solidFill>
              <a:srgbClr val="2EB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dirty="0" smtClean="0">
                <a:ln>
                  <a:noFill/>
                </a:ln>
                <a:solidFill>
                  <a:prstClr val="black"/>
                </a:solidFill>
                <a:effectLst/>
                <a:uLnTx/>
                <a:uFillTx/>
                <a:latin typeface="等线" panose="020F0502020204030204"/>
                <a:ea typeface="+mn-ea"/>
                <a:cs typeface="+mn-cs"/>
                <a:sym typeface="+mn-lt"/>
              </a:endParaRPr>
            </a:p>
          </p:txBody>
        </p:sp>
      </p:grpSp>
      <p:grpSp>
        <p:nvGrpSpPr>
          <p:cNvPr id="46" name="Group 45"/>
          <p:cNvGrpSpPr/>
          <p:nvPr/>
        </p:nvGrpSpPr>
        <p:grpSpPr>
          <a:xfrm>
            <a:off x="10172135" y="2033736"/>
            <a:ext cx="400051" cy="2227295"/>
            <a:chOff x="3041780" y="7737410"/>
            <a:chExt cx="800101" cy="4454590"/>
          </a:xfrm>
          <a:solidFill>
            <a:srgbClr val="2EB0A2"/>
          </a:solidFill>
        </p:grpSpPr>
        <p:sp>
          <p:nvSpPr>
            <p:cNvPr id="47" name="Rectangle 46"/>
            <p:cNvSpPr/>
            <p:nvPr/>
          </p:nvSpPr>
          <p:spPr>
            <a:xfrm>
              <a:off x="3041781" y="7737410"/>
              <a:ext cx="800100" cy="405454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48" name="Oval 47"/>
            <p:cNvSpPr/>
            <p:nvPr/>
          </p:nvSpPr>
          <p:spPr>
            <a:xfrm>
              <a:off x="3041780" y="11391899"/>
              <a:ext cx="800101" cy="80010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grpSp>
      <p:sp>
        <p:nvSpPr>
          <p:cNvPr id="57" name="Oval 1"/>
          <p:cNvSpPr/>
          <p:nvPr/>
        </p:nvSpPr>
        <p:spPr>
          <a:xfrm>
            <a:off x="1731484" y="3914826"/>
            <a:ext cx="171451" cy="171451"/>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58" name="Oval 37"/>
          <p:cNvSpPr/>
          <p:nvPr/>
        </p:nvSpPr>
        <p:spPr>
          <a:xfrm>
            <a:off x="10286434" y="3914826"/>
            <a:ext cx="171451" cy="171451"/>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tr-TR" sz="1800" b="0" i="0" u="none" strike="noStrike" kern="0" cap="none" spc="0" normalizeH="0" baseline="0" noProof="0" smtClean="0">
              <a:ln>
                <a:noFill/>
              </a:ln>
              <a:solidFill>
                <a:prstClr val="black"/>
              </a:solidFill>
              <a:effectLst/>
              <a:uLnTx/>
              <a:uFillTx/>
              <a:latin typeface="等线" panose="020F0502020204030204"/>
              <a:ea typeface="+mn-ea"/>
              <a:cs typeface="+mn-cs"/>
              <a:sym typeface="+mn-lt"/>
            </a:endParaRPr>
          </a:p>
        </p:txBody>
      </p:sp>
      <p:sp>
        <p:nvSpPr>
          <p:cNvPr id="6" name="矩形 23"/>
          <p:cNvSpPr>
            <a:spLocks noChangeArrowheads="1"/>
          </p:cNvSpPr>
          <p:nvPr/>
        </p:nvSpPr>
        <p:spPr bwMode="auto">
          <a:xfrm>
            <a:off x="5318125" y="3415665"/>
            <a:ext cx="3138805" cy="706755"/>
          </a:xfrm>
          <a:prstGeom prst="rect">
            <a:avLst/>
          </a:prstGeom>
          <a:noFill/>
          <a:ln>
            <a:noFill/>
          </a:ln>
        </p:spPr>
        <p:txBody>
          <a:bodyPr wrap="square">
            <a:spAutoFit/>
          </a:bodyPr>
          <a:p>
            <a:pPr algn="dist"/>
            <a:r>
              <a:rPr lang="zh-CN" altLang="en-US" sz="4000" b="1" dirty="0">
                <a:cs typeface="+mn-ea"/>
                <a:sym typeface="+mn-lt"/>
              </a:rPr>
              <a:t>工程化规范</a:t>
            </a:r>
            <a:endParaRPr lang="zh-CN" altLang="en-US" sz="4000" b="1" dirty="0">
              <a:cs typeface="+mn-ea"/>
              <a:sym typeface="+mn-lt"/>
            </a:endParaRPr>
          </a:p>
        </p:txBody>
      </p:sp>
      <p:sp>
        <p:nvSpPr>
          <p:cNvPr id="8" name="椭圆 7"/>
          <p:cNvSpPr/>
          <p:nvPr/>
        </p:nvSpPr>
        <p:spPr>
          <a:xfrm>
            <a:off x="3768257" y="3091452"/>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bg1"/>
              </a:solidFill>
              <a:cs typeface="+mn-ea"/>
              <a:sym typeface="+mn-lt"/>
            </a:endParaRPr>
          </a:p>
        </p:txBody>
      </p:sp>
      <p:sp>
        <p:nvSpPr>
          <p:cNvPr id="10" name="文本框 9"/>
          <p:cNvSpPr txBox="1"/>
          <p:nvPr/>
        </p:nvSpPr>
        <p:spPr>
          <a:xfrm>
            <a:off x="4062123" y="3476949"/>
            <a:ext cx="768031" cy="583565"/>
          </a:xfrm>
          <a:prstGeom prst="rect">
            <a:avLst/>
          </a:prstGeom>
          <a:solidFill>
            <a:srgbClr val="2DB1A3"/>
          </a:solidFill>
          <a:ln>
            <a:noFill/>
          </a:ln>
        </p:spPr>
        <p:txBody>
          <a:bodyPr wrap="square" rtlCol="0">
            <a:spAutoFit/>
          </a:bodyPr>
          <a:p>
            <a:pPr algn="ctr"/>
            <a:r>
              <a:rPr lang="zh-CN" altLang="en-US" sz="3200" b="1" dirty="0">
                <a:solidFill>
                  <a:schemeClr val="bg1"/>
                </a:solidFill>
                <a:cs typeface="+mn-ea"/>
                <a:sym typeface="+mn-lt"/>
              </a:rPr>
              <a:t>二</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500"/>
                                        <p:tgtEl>
                                          <p:spTgt spid="41"/>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up)">
                                      <p:cBhvr>
                                        <p:cTn id="39" dur="500"/>
                                        <p:tgtEl>
                                          <p:spTgt spid="46"/>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P spid="39" grpId="0" bldLvl="0" animBg="1"/>
      <p:bldP spid="40" grpId="0" bldLvl="0" animBg="1"/>
      <p:bldP spid="41" grpId="0" bldLvl="0" animBg="1"/>
      <p:bldP spid="6" grpId="0"/>
      <p:bldP spid="8" grpId="0" bldLvl="0" animBg="1"/>
      <p:bldP spid="1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2" name="矩形 1"/>
          <p:cNvSpPr/>
          <p:nvPr/>
        </p:nvSpPr>
        <p:spPr>
          <a:xfrm>
            <a:off x="1583055" y="1141730"/>
            <a:ext cx="7586980" cy="922020"/>
          </a:xfrm>
          <a:prstGeom prst="rect">
            <a:avLst/>
          </a:prstGeom>
        </p:spPr>
        <p:txBody>
          <a:bodyPr wrap="square">
            <a:spAutoFit/>
          </a:bodyPr>
          <a:p>
            <a:pPr>
              <a:lnSpc>
                <a:spcPct val="150000"/>
              </a:lnSpc>
            </a:pPr>
            <a:r>
              <a:rPr lang="en-US" altLang="zh-CN" dirty="0">
                <a:cs typeface="+mn-ea"/>
                <a:sym typeface="+mn-lt"/>
              </a:rPr>
              <a:t>在工程项目中，随着业务体量的逐渐增大，对于项目的管理会越发困难，同时项目的性能也会受到影响，我们可以从以下几个方面来解决这个问题：</a:t>
            </a:r>
            <a:endParaRPr lang="en-US" altLang="zh-CN" dirty="0">
              <a:cs typeface="+mn-ea"/>
              <a:sym typeface="+mn-lt"/>
            </a:endParaRPr>
          </a:p>
        </p:txBody>
      </p:sp>
      <p:sp>
        <p:nvSpPr>
          <p:cNvPr id="4" name="矩形 3"/>
          <p:cNvSpPr/>
          <p:nvPr/>
        </p:nvSpPr>
        <p:spPr>
          <a:xfrm>
            <a:off x="2069465" y="2328545"/>
            <a:ext cx="3088005" cy="2399665"/>
          </a:xfrm>
          <a:prstGeom prst="rect">
            <a:avLst/>
          </a:prstGeom>
        </p:spPr>
        <p:txBody>
          <a:bodyPr wrap="square">
            <a:spAutoFit/>
          </a:bodyPr>
          <a:p>
            <a:pPr marL="342900" indent="-342900">
              <a:lnSpc>
                <a:spcPct val="150000"/>
              </a:lnSpc>
              <a:buAutoNum type="arabicPeriod"/>
            </a:pPr>
            <a:r>
              <a:rPr lang="en-US" altLang="zh-CN" sz="2000" dirty="0">
                <a:cs typeface="+mn-ea"/>
                <a:sym typeface="+mn-lt"/>
              </a:rPr>
              <a:t>路由去中心化</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Vuex模块化</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组件去中心化</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请求与视图分离</a:t>
            </a:r>
            <a:endParaRPr lang="en-US" altLang="zh-CN" sz="2000" dirty="0">
              <a:cs typeface="+mn-ea"/>
              <a:sym typeface="+mn-lt"/>
            </a:endParaRPr>
          </a:p>
          <a:p>
            <a:pPr marL="342900" indent="-342900">
              <a:lnSpc>
                <a:spcPct val="150000"/>
              </a:lnSpc>
              <a:buAutoNum type="arabicPeriod"/>
            </a:pPr>
            <a:r>
              <a:rPr lang="en-US" altLang="zh-CN" sz="2000" dirty="0">
                <a:cs typeface="+mn-ea"/>
                <a:sym typeface="+mn-lt"/>
              </a:rPr>
              <a:t>状态管理</a:t>
            </a:r>
            <a:endParaRPr lang="en-US" alt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25" y="1023620"/>
            <a:ext cx="3323590" cy="706755"/>
          </a:xfrm>
          <a:prstGeom prst="rect">
            <a:avLst/>
          </a:prstGeom>
          <a:noFill/>
          <a:ln>
            <a:noFill/>
          </a:ln>
        </p:spPr>
        <p:txBody>
          <a:bodyPr wrap="square">
            <a:spAutoFit/>
          </a:bodyPr>
          <a:lstStyle/>
          <a:p>
            <a:pPr algn="dist"/>
            <a:r>
              <a:rPr lang="en-US" altLang="zh-CN" sz="4000" dirty="0">
                <a:cs typeface="+mn-ea"/>
                <a:sym typeface="+mn-lt"/>
              </a:rPr>
              <a:t>路由去中心化</a:t>
            </a:r>
            <a:endParaRPr lang="zh-CN" altLang="en-US" sz="4000" b="1"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477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7" name="矩形 6"/>
          <p:cNvSpPr/>
          <p:nvPr/>
        </p:nvSpPr>
        <p:spPr>
          <a:xfrm>
            <a:off x="916940" y="2203450"/>
            <a:ext cx="9613265" cy="1938020"/>
          </a:xfrm>
          <a:prstGeom prst="rect">
            <a:avLst/>
          </a:prstGeom>
        </p:spPr>
        <p:txBody>
          <a:bodyPr wrap="square">
            <a:spAutoFit/>
          </a:bodyPr>
          <a:p>
            <a:pPr algn="ctr">
              <a:lnSpc>
                <a:spcPct val="150000"/>
              </a:lnSpc>
            </a:pPr>
            <a:r>
              <a:rPr lang="en-US" altLang="zh-CN" sz="2000" dirty="0">
                <a:cs typeface="+mn-ea"/>
                <a:sym typeface="+mn-lt"/>
              </a:rPr>
              <a:t>我们通常在router/index.js中定义或加载所有的路由配置，那这个文件就是这个项目当中唯一的引用路由的节点（中心），但这样的中心节点在多人协同时会出现问题：</a:t>
            </a:r>
            <a:endParaRPr lang="en-US" altLang="zh-CN" sz="2000" dirty="0">
              <a:cs typeface="+mn-ea"/>
              <a:sym typeface="+mn-lt"/>
            </a:endParaRPr>
          </a:p>
          <a:p>
            <a:pPr marL="457200" indent="-457200" algn="ctr">
              <a:lnSpc>
                <a:spcPct val="150000"/>
              </a:lnSpc>
              <a:buAutoNum type="arabicPeriod"/>
            </a:pPr>
            <a:r>
              <a:rPr lang="zh-CN" altLang="en-US" sz="2000" dirty="0">
                <a:cs typeface="+mn-ea"/>
                <a:sym typeface="+mn-lt"/>
              </a:rPr>
              <a:t>不利于新增路由配置代码维护</a:t>
            </a:r>
            <a:endParaRPr lang="zh-CN" altLang="en-US" sz="2000" dirty="0">
              <a:cs typeface="+mn-ea"/>
              <a:sym typeface="+mn-lt"/>
            </a:endParaRPr>
          </a:p>
          <a:p>
            <a:pPr marL="457200" indent="-457200" algn="ctr">
              <a:lnSpc>
                <a:spcPct val="150000"/>
              </a:lnSpc>
              <a:buAutoNum type="arabicPeriod"/>
            </a:pPr>
            <a:r>
              <a:rPr lang="zh-CN" altLang="en-US" sz="2000" dirty="0">
                <a:cs typeface="+mn-ea"/>
                <a:sym typeface="+mn-lt"/>
              </a:rPr>
              <a:t>多人共同写同一文件，耦合度极高，容易出错</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581660" y="1715770"/>
            <a:ext cx="11029315" cy="1014730"/>
          </a:xfrm>
          <a:prstGeom prst="rect">
            <a:avLst/>
          </a:prstGeom>
        </p:spPr>
        <p:txBody>
          <a:bodyPr wrap="square">
            <a:spAutoFit/>
          </a:bodyPr>
          <a:lstStyle/>
          <a:p>
            <a:pPr algn="ctr">
              <a:lnSpc>
                <a:spcPct val="150000"/>
              </a:lnSpc>
            </a:pPr>
            <a:r>
              <a:rPr lang="zh-CN" altLang="en-US" sz="2000" dirty="0">
                <a:cs typeface="+mn-ea"/>
                <a:sym typeface="+mn-lt"/>
              </a:rPr>
              <a:t>使用require.context()通过正则动态匹配并引入我们的依赖文件，实现路由文件的动态加载：(此处约束每个开发者都通过在router下根据功能创建不同的路由文件夹，并在其中书写该类js文件)</a:t>
            </a:r>
            <a:endParaRPr lang="zh-CN" altLang="en-US" sz="2000" dirty="0">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219575" y="182880"/>
            <a:ext cx="695325" cy="1254760"/>
          </a:xfrm>
          <a:prstGeom prst="rect">
            <a:avLst/>
          </a:prstGeom>
        </p:spPr>
      </p:pic>
      <p:sp>
        <p:nvSpPr>
          <p:cNvPr id="14" name="文本框 13"/>
          <p:cNvSpPr txBox="1"/>
          <p:nvPr/>
        </p:nvSpPr>
        <p:spPr>
          <a:xfrm>
            <a:off x="4937760" y="854075"/>
            <a:ext cx="3270885" cy="583565"/>
          </a:xfrm>
          <a:prstGeom prst="rect">
            <a:avLst/>
          </a:prstGeom>
          <a:noFill/>
        </p:spPr>
        <p:txBody>
          <a:bodyPr wrap="square" rtlCol="0">
            <a:spAutoFit/>
          </a:bodyPr>
          <a:lstStyle/>
          <a:p>
            <a:pPr algn="dist"/>
            <a:r>
              <a:rPr lang="en-US" altLang="zh-CN" sz="3200" dirty="0">
                <a:cs typeface="+mn-ea"/>
                <a:sym typeface="+mn-lt"/>
              </a:rPr>
              <a:t>路由去中心化</a:t>
            </a:r>
            <a:endParaRPr lang="zh-CN" altLang="en-US" sz="3200" dirty="0">
              <a:cs typeface="+mn-ea"/>
              <a:sym typeface="+mn-lt"/>
            </a:endParaRPr>
          </a:p>
        </p:txBody>
      </p:sp>
      <p:sp>
        <p:nvSpPr>
          <p:cNvPr id="2" name="矩形 1"/>
          <p:cNvSpPr/>
          <p:nvPr/>
        </p:nvSpPr>
        <p:spPr>
          <a:xfrm>
            <a:off x="581660" y="3357880"/>
            <a:ext cx="11029315" cy="553085"/>
          </a:xfrm>
          <a:prstGeom prst="rect">
            <a:avLst/>
          </a:prstGeom>
        </p:spPr>
        <p:txBody>
          <a:bodyPr wrap="square">
            <a:spAutoFit/>
          </a:bodyPr>
          <a:p>
            <a:pPr algn="ctr">
              <a:lnSpc>
                <a:spcPct val="150000"/>
              </a:lnSpc>
            </a:pPr>
            <a:r>
              <a:rPr lang="zh-CN" altLang="en-US" sz="2000" dirty="0">
                <a:cs typeface="+mn-ea"/>
                <a:sym typeface="+mn-lt"/>
              </a:rPr>
              <a:t>实现该功能的正则表达式：</a:t>
            </a:r>
            <a:r>
              <a:rPr lang="zh-CN" altLang="en-US" sz="2000" dirty="0">
                <a:solidFill>
                  <a:srgbClr val="0070C0"/>
                </a:solidFill>
                <a:cs typeface="+mn-ea"/>
                <a:sym typeface="+mn-lt"/>
              </a:rPr>
              <a:t>/^\.\/[^/]+\/.+\.js$/</a:t>
            </a:r>
            <a:endParaRPr lang="zh-CN" altLang="en-US" sz="2000" dirty="0">
              <a:solidFill>
                <a:srgbClr val="0070C0"/>
              </a:solidFill>
              <a:cs typeface="+mn-ea"/>
              <a:sym typeface="+mn-lt"/>
            </a:endParaRPr>
          </a:p>
        </p:txBody>
      </p:sp>
      <p:pic>
        <p:nvPicPr>
          <p:cNvPr id="3" name="图片 2"/>
          <p:cNvPicPr>
            <a:picLocks noChangeAspect="1"/>
          </p:cNvPicPr>
          <p:nvPr/>
        </p:nvPicPr>
        <p:blipFill>
          <a:blip r:embed="rId2"/>
          <a:stretch>
            <a:fillRect/>
          </a:stretch>
        </p:blipFill>
        <p:spPr>
          <a:xfrm>
            <a:off x="1127125" y="4081780"/>
            <a:ext cx="9775190" cy="1280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5160"/>
          </a:xfrm>
          <a:prstGeom prst="rect">
            <a:avLst/>
          </a:prstGeom>
          <a:noFill/>
        </p:spPr>
        <p:txBody>
          <a:bodyPr wrap="square" rtlCol="0">
            <a:spAutoFit/>
          </a:bodyPr>
          <a:lstStyle/>
          <a:p>
            <a:pPr algn="dist"/>
            <a:r>
              <a:rPr lang="zh-CN" altLang="en-US" sz="3600" dirty="0">
                <a:cs typeface="+mn-ea"/>
                <a:sym typeface="+mn-lt"/>
              </a:rPr>
              <a:t>单页应用</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581025" y="3335020"/>
            <a:ext cx="11029315" cy="553085"/>
          </a:xfrm>
          <a:prstGeom prst="rect">
            <a:avLst/>
          </a:prstGeom>
        </p:spPr>
        <p:txBody>
          <a:bodyPr wrap="square">
            <a:spAutoFit/>
          </a:bodyPr>
          <a:lstStyle/>
          <a:p>
            <a:pPr algn="ctr">
              <a:lnSpc>
                <a:spcPct val="150000"/>
              </a:lnSpc>
            </a:pPr>
            <a:r>
              <a:rPr lang="zh-CN" altLang="en-US" sz="2000" dirty="0">
                <a:solidFill>
                  <a:schemeClr val="accent2">
                    <a:lumMod val="75000"/>
                  </a:schemeClr>
                </a:solidFill>
                <a:cs typeface="+mn-ea"/>
                <a:sym typeface="+mn-lt"/>
              </a:rPr>
              <a:t>代码详情：协同办公平台</a:t>
            </a:r>
            <a:r>
              <a:rPr lang="en-US" altLang="zh-CN" sz="2000" dirty="0">
                <a:solidFill>
                  <a:schemeClr val="accent2">
                    <a:lumMod val="75000"/>
                  </a:schemeClr>
                </a:solidFill>
                <a:cs typeface="+mn-ea"/>
                <a:sym typeface="+mn-lt"/>
              </a:rPr>
              <a:t>router/index.js</a:t>
            </a:r>
            <a:endParaRPr lang="en-US" altLang="zh-CN" sz="2000" dirty="0">
              <a:solidFill>
                <a:schemeClr val="accent2">
                  <a:lumMod val="75000"/>
                </a:schemeClr>
              </a:solidFill>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219575" y="182880"/>
            <a:ext cx="695325" cy="1254760"/>
          </a:xfrm>
          <a:prstGeom prst="rect">
            <a:avLst/>
          </a:prstGeom>
        </p:spPr>
      </p:pic>
      <p:sp>
        <p:nvSpPr>
          <p:cNvPr id="14" name="文本框 13"/>
          <p:cNvSpPr txBox="1"/>
          <p:nvPr/>
        </p:nvSpPr>
        <p:spPr>
          <a:xfrm>
            <a:off x="4937760" y="854075"/>
            <a:ext cx="3270885" cy="583565"/>
          </a:xfrm>
          <a:prstGeom prst="rect">
            <a:avLst/>
          </a:prstGeom>
          <a:noFill/>
        </p:spPr>
        <p:txBody>
          <a:bodyPr wrap="square" rtlCol="0">
            <a:spAutoFit/>
          </a:bodyPr>
          <a:lstStyle/>
          <a:p>
            <a:pPr algn="dist"/>
            <a:r>
              <a:rPr lang="en-US" altLang="zh-CN" sz="3200" dirty="0">
                <a:cs typeface="+mn-ea"/>
                <a:sym typeface="+mn-lt"/>
              </a:rPr>
              <a:t>路由去中心化</a:t>
            </a:r>
            <a:endParaRPr lang="zh-CN" altLang="en-US" sz="3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25" y="1023620"/>
            <a:ext cx="3323590" cy="706755"/>
          </a:xfrm>
          <a:prstGeom prst="rect">
            <a:avLst/>
          </a:prstGeom>
          <a:noFill/>
          <a:ln>
            <a:noFill/>
          </a:ln>
        </p:spPr>
        <p:txBody>
          <a:bodyPr wrap="square">
            <a:spAutoFit/>
          </a:bodyPr>
          <a:lstStyle/>
          <a:p>
            <a:pPr algn="dist"/>
            <a:r>
              <a:rPr lang="en-US" altLang="zh-CN" sz="4000" dirty="0">
                <a:cs typeface="+mn-ea"/>
                <a:sym typeface="+mn-lt"/>
              </a:rPr>
              <a:t>Vuex模块化</a:t>
            </a:r>
            <a:endParaRPr lang="en-US" altLang="zh-CN" sz="4000"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7" name="矩形 6"/>
          <p:cNvSpPr/>
          <p:nvPr/>
        </p:nvSpPr>
        <p:spPr>
          <a:xfrm>
            <a:off x="1165225" y="2203450"/>
            <a:ext cx="9364980" cy="2399665"/>
          </a:xfrm>
          <a:prstGeom prst="rect">
            <a:avLst/>
          </a:prstGeom>
        </p:spPr>
        <p:txBody>
          <a:bodyPr wrap="square">
            <a:spAutoFit/>
          </a:bodyPr>
          <a:p>
            <a:pPr algn="l">
              <a:lnSpc>
                <a:spcPct val="150000"/>
              </a:lnSpc>
            </a:pPr>
            <a:r>
              <a:rPr lang="en-US" altLang="zh-CN" sz="2000" dirty="0">
                <a:cs typeface="+mn-ea"/>
                <a:sym typeface="+mn-lt"/>
              </a:rPr>
              <a:t>	由于使用单一状态树，应用的所有状态会集中到一个比较大的对象。当应用变得非常复杂时，store 对象就有可能变得相当臃肿。</a:t>
            </a:r>
            <a:endParaRPr lang="en-US" altLang="zh-CN" sz="2000" dirty="0">
              <a:cs typeface="+mn-ea"/>
              <a:sym typeface="+mn-lt"/>
            </a:endParaRPr>
          </a:p>
          <a:p>
            <a:pPr algn="l">
              <a:lnSpc>
                <a:spcPct val="150000"/>
              </a:lnSpc>
            </a:pPr>
            <a:r>
              <a:rPr lang="en-US" altLang="zh-CN" sz="2000" dirty="0">
                <a:cs typeface="+mn-ea"/>
                <a:sym typeface="+mn-lt"/>
              </a:rPr>
              <a:t>	为了解决以上问题，Vuex 允许我们将 store 分割成模块（module）。每个模块拥有自己的 state、mutation、action、getter、甚至是嵌套子模块——从上至下进行同样方式的分割</a:t>
            </a:r>
            <a:endParaRPr lang="en-US" alt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581025" y="3335020"/>
            <a:ext cx="11029315" cy="553085"/>
          </a:xfrm>
          <a:prstGeom prst="rect">
            <a:avLst/>
          </a:prstGeom>
        </p:spPr>
        <p:txBody>
          <a:bodyPr wrap="square">
            <a:spAutoFit/>
          </a:bodyPr>
          <a:lstStyle/>
          <a:p>
            <a:pPr algn="ctr">
              <a:lnSpc>
                <a:spcPct val="150000"/>
              </a:lnSpc>
            </a:pPr>
            <a:r>
              <a:rPr lang="zh-CN" altLang="en-US" sz="2000" dirty="0">
                <a:solidFill>
                  <a:schemeClr val="accent2">
                    <a:lumMod val="75000"/>
                  </a:schemeClr>
                </a:solidFill>
                <a:cs typeface="+mn-ea"/>
                <a:sym typeface="+mn-lt"/>
              </a:rPr>
              <a:t>代码详情：协同办公平台</a:t>
            </a:r>
            <a:r>
              <a:rPr lang="en-US" altLang="zh-CN" sz="2000" dirty="0">
                <a:solidFill>
                  <a:schemeClr val="accent2">
                    <a:lumMod val="75000"/>
                  </a:schemeClr>
                </a:solidFill>
                <a:cs typeface="+mn-ea"/>
                <a:sym typeface="+mn-lt"/>
              </a:rPr>
              <a:t>store/index.js</a:t>
            </a:r>
            <a:endParaRPr lang="en-US" altLang="zh-CN" sz="2000" dirty="0">
              <a:solidFill>
                <a:schemeClr val="accent2">
                  <a:lumMod val="75000"/>
                </a:schemeClr>
              </a:solidFill>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219575" y="182880"/>
            <a:ext cx="695325" cy="1254760"/>
          </a:xfrm>
          <a:prstGeom prst="rect">
            <a:avLst/>
          </a:prstGeom>
        </p:spPr>
      </p:pic>
      <p:sp>
        <p:nvSpPr>
          <p:cNvPr id="14" name="文本框 13"/>
          <p:cNvSpPr txBox="1"/>
          <p:nvPr/>
        </p:nvSpPr>
        <p:spPr>
          <a:xfrm>
            <a:off x="4937760" y="854075"/>
            <a:ext cx="3270885" cy="583565"/>
          </a:xfrm>
          <a:prstGeom prst="rect">
            <a:avLst/>
          </a:prstGeom>
          <a:noFill/>
        </p:spPr>
        <p:txBody>
          <a:bodyPr wrap="square" rtlCol="0">
            <a:spAutoFit/>
          </a:bodyPr>
          <a:lstStyle/>
          <a:p>
            <a:pPr algn="dist"/>
            <a:r>
              <a:rPr lang="en-US" altLang="zh-CN" sz="3200" dirty="0">
                <a:cs typeface="+mn-ea"/>
                <a:sym typeface="+mn-lt"/>
              </a:rPr>
              <a:t>Vuex模块化</a:t>
            </a:r>
            <a:endParaRPr lang="zh-CN" altLang="en-US" sz="32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25" y="1023620"/>
            <a:ext cx="3323590" cy="706755"/>
          </a:xfrm>
          <a:prstGeom prst="rect">
            <a:avLst/>
          </a:prstGeom>
          <a:noFill/>
          <a:ln>
            <a:noFill/>
          </a:ln>
        </p:spPr>
        <p:txBody>
          <a:bodyPr wrap="square">
            <a:spAutoFit/>
          </a:bodyPr>
          <a:lstStyle/>
          <a:p>
            <a:pPr algn="dist"/>
            <a:r>
              <a:rPr lang="en-US" altLang="zh-CN" sz="4000" dirty="0">
                <a:cs typeface="+mn-ea"/>
                <a:sym typeface="+mn-lt"/>
              </a:rPr>
              <a:t>组件去中心化</a:t>
            </a:r>
            <a:endParaRPr lang="en-US" altLang="zh-CN" sz="4000"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pic>
        <p:nvPicPr>
          <p:cNvPr id="2" name="图片 1"/>
          <p:cNvPicPr>
            <a:picLocks noChangeAspect="1"/>
          </p:cNvPicPr>
          <p:nvPr/>
        </p:nvPicPr>
        <p:blipFill>
          <a:blip r:embed="rId3"/>
          <a:stretch>
            <a:fillRect/>
          </a:stretch>
        </p:blipFill>
        <p:spPr>
          <a:xfrm>
            <a:off x="806450" y="2982595"/>
            <a:ext cx="3950970" cy="2008505"/>
          </a:xfrm>
          <a:prstGeom prst="rect">
            <a:avLst/>
          </a:prstGeom>
        </p:spPr>
      </p:pic>
      <p:pic>
        <p:nvPicPr>
          <p:cNvPr id="4" name="图片 3"/>
          <p:cNvPicPr>
            <a:picLocks noChangeAspect="1"/>
          </p:cNvPicPr>
          <p:nvPr/>
        </p:nvPicPr>
        <p:blipFill>
          <a:blip r:embed="rId4"/>
          <a:stretch>
            <a:fillRect/>
          </a:stretch>
        </p:blipFill>
        <p:spPr>
          <a:xfrm>
            <a:off x="5057775" y="2193290"/>
            <a:ext cx="5172710" cy="298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61316" b="52071"/>
          <a:stretch>
            <a:fillRect/>
          </a:stretch>
        </p:blipFill>
        <p:spPr>
          <a:xfrm>
            <a:off x="10424970" y="1392778"/>
            <a:ext cx="1010569" cy="197843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10530514" y="3286658"/>
            <a:ext cx="799480" cy="2063932"/>
          </a:xfrm>
          <a:prstGeom prst="rect">
            <a:avLst/>
          </a:prstGeom>
        </p:spPr>
      </p:pic>
      <p:sp>
        <p:nvSpPr>
          <p:cNvPr id="6" name="矩形 23"/>
          <p:cNvSpPr>
            <a:spLocks noChangeArrowheads="1"/>
          </p:cNvSpPr>
          <p:nvPr/>
        </p:nvSpPr>
        <p:spPr bwMode="auto">
          <a:xfrm>
            <a:off x="2714625" y="1023620"/>
            <a:ext cx="3866515" cy="706755"/>
          </a:xfrm>
          <a:prstGeom prst="rect">
            <a:avLst/>
          </a:prstGeom>
          <a:noFill/>
          <a:ln>
            <a:noFill/>
          </a:ln>
        </p:spPr>
        <p:txBody>
          <a:bodyPr wrap="square">
            <a:spAutoFit/>
          </a:bodyPr>
          <a:lstStyle/>
          <a:p>
            <a:pPr algn="dist"/>
            <a:r>
              <a:rPr lang="en-US" altLang="zh-CN" sz="4000" dirty="0">
                <a:cs typeface="+mn-ea"/>
                <a:sym typeface="+mn-lt"/>
              </a:rPr>
              <a:t>请求与视图分离</a:t>
            </a:r>
            <a:endParaRPr lang="en-US" altLang="zh-CN" sz="4000" dirty="0">
              <a:cs typeface="+mn-ea"/>
              <a:sym typeface="+mn-lt"/>
            </a:endParaRPr>
          </a:p>
        </p:txBody>
      </p:sp>
      <p:sp>
        <p:nvSpPr>
          <p:cNvPr id="8" name="椭圆 7"/>
          <p:cNvSpPr/>
          <p:nvPr/>
        </p:nvSpPr>
        <p:spPr>
          <a:xfrm>
            <a:off x="1164757" y="699407"/>
            <a:ext cx="1355765" cy="1355765"/>
          </a:xfrm>
          <a:prstGeom prst="ellipse">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cs typeface="+mn-ea"/>
              <a:sym typeface="+mn-lt"/>
            </a:endParaRPr>
          </a:p>
        </p:txBody>
      </p:sp>
      <p:sp>
        <p:nvSpPr>
          <p:cNvPr id="10" name="文本框 9"/>
          <p:cNvSpPr txBox="1"/>
          <p:nvPr/>
        </p:nvSpPr>
        <p:spPr>
          <a:xfrm>
            <a:off x="1458623" y="1090619"/>
            <a:ext cx="768031" cy="583565"/>
          </a:xfrm>
          <a:prstGeom prst="rect">
            <a:avLst/>
          </a:prstGeom>
          <a:solidFill>
            <a:srgbClr val="2DB1A3"/>
          </a:solidFill>
          <a:ln>
            <a:noFill/>
          </a:ln>
        </p:spPr>
        <p:txBody>
          <a:bodyPr wrap="square" rtlCol="0">
            <a:spAutoFit/>
          </a:bodyPr>
          <a:lstStyle/>
          <a:p>
            <a:pPr algn="ctr"/>
            <a:r>
              <a:rPr lang="en-US" altLang="zh-CN" sz="3200" b="1" dirty="0">
                <a:solidFill>
                  <a:schemeClr val="bg1"/>
                </a:solidFill>
                <a:cs typeface="+mn-ea"/>
                <a:sym typeface="+mn-lt"/>
              </a:rPr>
              <a:t>04</a:t>
            </a:r>
            <a:endParaRPr lang="zh-CN" altLang="en-US" sz="3200" b="1" dirty="0">
              <a:solidFill>
                <a:schemeClr val="bg1"/>
              </a:solidFill>
              <a:cs typeface="+mn-ea"/>
              <a:sym typeface="+mn-lt"/>
            </a:endParaRPr>
          </a:p>
        </p:txBody>
      </p:sp>
      <p:sp>
        <p:nvSpPr>
          <p:cNvPr id="7" name="矩形 6"/>
          <p:cNvSpPr/>
          <p:nvPr/>
        </p:nvSpPr>
        <p:spPr>
          <a:xfrm>
            <a:off x="1165225" y="2203450"/>
            <a:ext cx="9364980" cy="1476375"/>
          </a:xfrm>
          <a:prstGeom prst="rect">
            <a:avLst/>
          </a:prstGeom>
        </p:spPr>
        <p:txBody>
          <a:bodyPr wrap="square">
            <a:spAutoFit/>
          </a:bodyPr>
          <a:p>
            <a:pPr algn="l">
              <a:lnSpc>
                <a:spcPct val="150000"/>
              </a:lnSpc>
            </a:pPr>
            <a:r>
              <a:rPr lang="en-US" altLang="zh-CN" sz="2000" dirty="0">
                <a:cs typeface="+mn-ea"/>
                <a:sym typeface="+mn-lt"/>
              </a:rPr>
              <a:t>如果将Network Request代码放在视图中，这样随着业务代码的增量，接口维护也变得越来越艰难。而将API请求分离出来做统一管理是一种优雅的方式，你只需要在视图页面中直接获取数据然后将其赋值到页面需要的变量上去</a:t>
            </a:r>
            <a:endParaRPr lang="en-US" altLang="zh-CN" sz="2000" dirty="0">
              <a:cs typeface="+mn-ea"/>
              <a:sym typeface="+mn-lt"/>
            </a:endParaRPr>
          </a:p>
        </p:txBody>
      </p:sp>
      <p:sp>
        <p:nvSpPr>
          <p:cNvPr id="2" name="矩形 1"/>
          <p:cNvSpPr/>
          <p:nvPr/>
        </p:nvSpPr>
        <p:spPr>
          <a:xfrm>
            <a:off x="1326515" y="4007485"/>
            <a:ext cx="9364980" cy="1476375"/>
          </a:xfrm>
          <a:prstGeom prst="rect">
            <a:avLst/>
          </a:prstGeom>
        </p:spPr>
        <p:txBody>
          <a:bodyPr wrap="square">
            <a:spAutoFit/>
          </a:bodyPr>
          <a:p>
            <a:pPr algn="l">
              <a:lnSpc>
                <a:spcPct val="150000"/>
              </a:lnSpc>
            </a:pPr>
            <a:r>
              <a:rPr lang="zh-CN" altLang="en-US" sz="2000" dirty="0">
                <a:cs typeface="+mn-ea"/>
                <a:sym typeface="+mn-lt"/>
              </a:rPr>
              <a:t>两种封装思路：</a:t>
            </a:r>
            <a:endParaRPr lang="en-US" altLang="zh-CN" sz="2000" dirty="0">
              <a:cs typeface="+mn-ea"/>
              <a:sym typeface="+mn-lt"/>
            </a:endParaRPr>
          </a:p>
          <a:p>
            <a:pPr algn="l">
              <a:lnSpc>
                <a:spcPct val="150000"/>
              </a:lnSpc>
            </a:pPr>
            <a:r>
              <a:rPr lang="en-US" altLang="zh-CN" sz="2000" dirty="0">
                <a:cs typeface="+mn-ea"/>
                <a:sym typeface="+mn-lt"/>
              </a:rPr>
              <a:t>1.axios()</a:t>
            </a:r>
            <a:endParaRPr lang="en-US" altLang="zh-CN" sz="2000" dirty="0">
              <a:cs typeface="+mn-ea"/>
              <a:sym typeface="+mn-lt"/>
            </a:endParaRPr>
          </a:p>
          <a:p>
            <a:pPr algn="l">
              <a:lnSpc>
                <a:spcPct val="150000"/>
              </a:lnSpc>
            </a:pPr>
            <a:r>
              <a:rPr lang="en-US" altLang="zh-CN" sz="2000" dirty="0">
                <a:cs typeface="+mn-ea"/>
                <a:sym typeface="+mn-lt"/>
              </a:rPr>
              <a:t>2.axios.get() / axios.post() / axios.put() / axios.delete() ......</a:t>
            </a:r>
            <a:endParaRPr lang="en-US" alt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10" grpId="0" bldLvl="0" animBg="1"/>
      <p:bldP spid="7"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581660" y="1692910"/>
            <a:ext cx="11029315" cy="1014730"/>
          </a:xfrm>
          <a:prstGeom prst="rect">
            <a:avLst/>
          </a:prstGeom>
        </p:spPr>
        <p:txBody>
          <a:bodyPr wrap="square">
            <a:spAutoFit/>
          </a:bodyPr>
          <a:lstStyle/>
          <a:p>
            <a:pPr algn="ctr">
              <a:lnSpc>
                <a:spcPct val="150000"/>
              </a:lnSpc>
            </a:pPr>
            <a:r>
              <a:rPr lang="zh-CN" altLang="en-US" sz="2000" dirty="0">
                <a:solidFill>
                  <a:schemeClr val="accent2">
                    <a:lumMod val="75000"/>
                  </a:schemeClr>
                </a:solidFill>
                <a:cs typeface="+mn-ea"/>
                <a:sym typeface="+mn-lt"/>
              </a:rPr>
              <a:t>简单封装：疫情实时数据</a:t>
            </a:r>
            <a:r>
              <a:rPr lang="en-US" altLang="zh-CN" sz="2000" dirty="0">
                <a:solidFill>
                  <a:schemeClr val="accent2">
                    <a:lumMod val="75000"/>
                  </a:schemeClr>
                </a:solidFill>
                <a:cs typeface="+mn-ea"/>
                <a:sym typeface="+mn-lt"/>
              </a:rPr>
              <a:t>service/api.js</a:t>
            </a:r>
            <a:endParaRPr lang="en-US" altLang="zh-CN" sz="2000" dirty="0">
              <a:solidFill>
                <a:schemeClr val="accent2">
                  <a:lumMod val="75000"/>
                </a:schemeClr>
              </a:solidFill>
              <a:cs typeface="+mn-ea"/>
              <a:sym typeface="+mn-lt"/>
            </a:endParaRPr>
          </a:p>
          <a:p>
            <a:pPr algn="ctr">
              <a:lnSpc>
                <a:spcPct val="150000"/>
              </a:lnSpc>
            </a:pPr>
            <a:r>
              <a:rPr lang="zh-CN" altLang="en-US" sz="2000" dirty="0">
                <a:solidFill>
                  <a:schemeClr val="accent2">
                    <a:lumMod val="75000"/>
                  </a:schemeClr>
                </a:solidFill>
                <a:cs typeface="+mn-ea"/>
                <a:sym typeface="+mn-lt"/>
              </a:rPr>
              <a:t>使用：</a:t>
            </a:r>
            <a:r>
              <a:rPr lang="en-US" altLang="zh-CN" sz="2000" dirty="0">
                <a:solidFill>
                  <a:schemeClr val="accent2">
                    <a:lumMod val="75000"/>
                  </a:schemeClr>
                </a:solidFill>
                <a:cs typeface="+mn-ea"/>
                <a:sym typeface="+mn-lt"/>
              </a:rPr>
              <a:t>service/dataService/dataService.js</a:t>
            </a:r>
            <a:endParaRPr lang="en-US" altLang="zh-CN" sz="2000" dirty="0">
              <a:solidFill>
                <a:schemeClr val="accent2">
                  <a:lumMod val="75000"/>
                </a:schemeClr>
              </a:solidFill>
              <a:cs typeface="+mn-ea"/>
              <a:sym typeface="+mn-lt"/>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50000" r="56227"/>
          <a:stretch>
            <a:fillRect/>
          </a:stretch>
        </p:blipFill>
        <p:spPr>
          <a:xfrm>
            <a:off x="4219575" y="182880"/>
            <a:ext cx="695325" cy="1254760"/>
          </a:xfrm>
          <a:prstGeom prst="rect">
            <a:avLst/>
          </a:prstGeom>
        </p:spPr>
      </p:pic>
      <p:sp>
        <p:nvSpPr>
          <p:cNvPr id="14" name="文本框 13"/>
          <p:cNvSpPr txBox="1"/>
          <p:nvPr/>
        </p:nvSpPr>
        <p:spPr>
          <a:xfrm>
            <a:off x="4937760" y="854075"/>
            <a:ext cx="3490595" cy="1076325"/>
          </a:xfrm>
          <a:prstGeom prst="rect">
            <a:avLst/>
          </a:prstGeom>
          <a:noFill/>
        </p:spPr>
        <p:txBody>
          <a:bodyPr wrap="square" rtlCol="0">
            <a:spAutoFit/>
          </a:bodyPr>
          <a:lstStyle/>
          <a:p>
            <a:pPr algn="dist"/>
            <a:r>
              <a:rPr lang="en-US" altLang="zh-CN" sz="3200" dirty="0">
                <a:cs typeface="+mn-ea"/>
                <a:sym typeface="+mn-lt"/>
              </a:rPr>
              <a:t>请求与视图分离</a:t>
            </a:r>
            <a:endParaRPr lang="en-US" altLang="zh-CN" sz="3200" dirty="0">
              <a:cs typeface="+mn-ea"/>
              <a:sym typeface="+mn-lt"/>
            </a:endParaRPr>
          </a:p>
          <a:p>
            <a:pPr algn="dist"/>
            <a:endParaRPr lang="zh-CN" altLang="en-US" sz="3200" dirty="0">
              <a:cs typeface="+mn-ea"/>
              <a:sym typeface="+mn-lt"/>
            </a:endParaRPr>
          </a:p>
        </p:txBody>
      </p:sp>
      <p:sp>
        <p:nvSpPr>
          <p:cNvPr id="2" name="矩形 1"/>
          <p:cNvSpPr/>
          <p:nvPr/>
        </p:nvSpPr>
        <p:spPr>
          <a:xfrm>
            <a:off x="474980" y="5415915"/>
            <a:ext cx="6597650" cy="553085"/>
          </a:xfrm>
          <a:prstGeom prst="rect">
            <a:avLst/>
          </a:prstGeom>
        </p:spPr>
        <p:txBody>
          <a:bodyPr wrap="square">
            <a:spAutoFit/>
          </a:bodyPr>
          <a:p>
            <a:pPr algn="ctr">
              <a:lnSpc>
                <a:spcPct val="150000"/>
              </a:lnSpc>
            </a:pPr>
            <a:r>
              <a:rPr lang="zh-CN" altLang="en-US" sz="2000" dirty="0">
                <a:cs typeface="+mn-ea"/>
                <a:sym typeface="+mn-lt"/>
              </a:rPr>
              <a:t>还可根据需求设置超时时间、请求拦截、响应拦截等</a:t>
            </a:r>
            <a:endParaRPr lang="zh-CN" altLang="en-US" sz="2000" dirty="0">
              <a:cs typeface="+mn-ea"/>
              <a:sym typeface="+mn-lt"/>
            </a:endParaRPr>
          </a:p>
        </p:txBody>
      </p:sp>
      <p:sp>
        <p:nvSpPr>
          <p:cNvPr id="3" name="矩形 2"/>
          <p:cNvSpPr/>
          <p:nvPr/>
        </p:nvSpPr>
        <p:spPr>
          <a:xfrm>
            <a:off x="687705" y="2564765"/>
            <a:ext cx="2853690" cy="553085"/>
          </a:xfrm>
          <a:prstGeom prst="rect">
            <a:avLst/>
          </a:prstGeom>
        </p:spPr>
        <p:txBody>
          <a:bodyPr wrap="square">
            <a:spAutoFit/>
          </a:bodyPr>
          <a:p>
            <a:pPr algn="ctr">
              <a:lnSpc>
                <a:spcPct val="150000"/>
              </a:lnSpc>
            </a:pPr>
            <a:r>
              <a:rPr lang="zh-CN" altLang="en-US" sz="2000" dirty="0">
                <a:cs typeface="+mn-ea"/>
                <a:sym typeface="+mn-lt"/>
              </a:rPr>
              <a:t>main.js中导入并挂载：</a:t>
            </a:r>
            <a:endParaRPr lang="en-US" altLang="zh-CN" sz="2000" dirty="0">
              <a:cs typeface="+mn-ea"/>
              <a:sym typeface="+mn-lt"/>
            </a:endParaRPr>
          </a:p>
        </p:txBody>
      </p:sp>
      <p:sp>
        <p:nvSpPr>
          <p:cNvPr id="5" name="矩形 4"/>
          <p:cNvSpPr/>
          <p:nvPr/>
        </p:nvSpPr>
        <p:spPr>
          <a:xfrm>
            <a:off x="8096250" y="2564765"/>
            <a:ext cx="3154680" cy="553085"/>
          </a:xfrm>
          <a:prstGeom prst="rect">
            <a:avLst/>
          </a:prstGeom>
        </p:spPr>
        <p:txBody>
          <a:bodyPr wrap="square">
            <a:spAutoFit/>
          </a:bodyPr>
          <a:p>
            <a:pPr algn="ctr">
              <a:lnSpc>
                <a:spcPct val="150000"/>
              </a:lnSpc>
            </a:pPr>
            <a:r>
              <a:rPr lang="zh-CN" altLang="en-US" sz="2000" dirty="0">
                <a:cs typeface="+mn-ea"/>
                <a:sym typeface="+mn-lt"/>
              </a:rPr>
              <a:t>组件中使用：</a:t>
            </a:r>
            <a:endParaRPr lang="zh-CN" altLang="en-US" sz="2000" dirty="0">
              <a:cs typeface="+mn-ea"/>
              <a:sym typeface="+mn-lt"/>
            </a:endParaRPr>
          </a:p>
        </p:txBody>
      </p:sp>
      <p:pic>
        <p:nvPicPr>
          <p:cNvPr id="8" name="图片 7"/>
          <p:cNvPicPr>
            <a:picLocks noChangeAspect="1"/>
          </p:cNvPicPr>
          <p:nvPr/>
        </p:nvPicPr>
        <p:blipFill>
          <a:blip r:embed="rId2"/>
          <a:stretch>
            <a:fillRect/>
          </a:stretch>
        </p:blipFill>
        <p:spPr>
          <a:xfrm>
            <a:off x="581660" y="3162300"/>
            <a:ext cx="6439535" cy="533400"/>
          </a:xfrm>
          <a:prstGeom prst="rect">
            <a:avLst/>
          </a:prstGeom>
        </p:spPr>
      </p:pic>
      <p:pic>
        <p:nvPicPr>
          <p:cNvPr id="9" name="图片 8"/>
          <p:cNvPicPr>
            <a:picLocks noChangeAspect="1"/>
          </p:cNvPicPr>
          <p:nvPr/>
        </p:nvPicPr>
        <p:blipFill>
          <a:blip r:embed="rId3"/>
          <a:stretch>
            <a:fillRect/>
          </a:stretch>
        </p:blipFill>
        <p:spPr>
          <a:xfrm>
            <a:off x="7423150" y="3117850"/>
            <a:ext cx="4187825" cy="3134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 grpId="0"/>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5160"/>
          </a:xfrm>
          <a:prstGeom prst="rect">
            <a:avLst/>
          </a:prstGeom>
          <a:noFill/>
        </p:spPr>
        <p:txBody>
          <a:bodyPr wrap="square" rtlCol="0">
            <a:spAutoFit/>
          </a:bodyPr>
          <a:lstStyle/>
          <a:p>
            <a:pPr algn="dist"/>
            <a:r>
              <a:rPr lang="zh-CN" altLang="en-US" sz="3600" dirty="0">
                <a:cs typeface="+mn-ea"/>
                <a:sym typeface="+mn-lt"/>
              </a:rPr>
              <a:t>工程中Vue风格指南</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2179955" y="1115060"/>
            <a:ext cx="6925310" cy="1383665"/>
          </a:xfrm>
          <a:prstGeom prst="rect">
            <a:avLst/>
          </a:prstGeom>
        </p:spPr>
        <p:txBody>
          <a:bodyPr wrap="square">
            <a:spAutoFit/>
          </a:bodyPr>
          <a:lstStyle/>
          <a:p>
            <a:pPr algn="ctr">
              <a:lnSpc>
                <a:spcPct val="150000"/>
              </a:lnSpc>
            </a:pPr>
            <a:r>
              <a:rPr lang="en-US" altLang="zh-CN" sz="2800" dirty="0">
                <a:cs typeface="+mn-ea"/>
                <a:sym typeface="+mn-lt"/>
              </a:rPr>
              <a:t>自定义组件名为多个单词，这样可以避免跟现有的以及未来的 HTML 元素相冲突</a:t>
            </a:r>
            <a:endParaRPr lang="en-US" altLang="zh-CN" sz="2800" dirty="0">
              <a:cs typeface="+mn-ea"/>
              <a:sym typeface="+mn-lt"/>
            </a:endParaRPr>
          </a:p>
        </p:txBody>
      </p:sp>
      <p:pic>
        <p:nvPicPr>
          <p:cNvPr id="2" name="图片 1"/>
          <p:cNvPicPr>
            <a:picLocks noChangeAspect="1"/>
          </p:cNvPicPr>
          <p:nvPr/>
        </p:nvPicPr>
        <p:blipFill>
          <a:blip r:embed="rId2"/>
          <a:stretch>
            <a:fillRect/>
          </a:stretch>
        </p:blipFill>
        <p:spPr>
          <a:xfrm>
            <a:off x="4064000" y="3009900"/>
            <a:ext cx="495300" cy="444500"/>
          </a:xfrm>
          <a:prstGeom prst="rect">
            <a:avLst/>
          </a:prstGeom>
        </p:spPr>
      </p:pic>
      <p:sp>
        <p:nvSpPr>
          <p:cNvPr id="4" name="矩形 3"/>
          <p:cNvSpPr/>
          <p:nvPr/>
        </p:nvSpPr>
        <p:spPr>
          <a:xfrm>
            <a:off x="4064000" y="2794000"/>
            <a:ext cx="3410585" cy="737235"/>
          </a:xfrm>
          <a:prstGeom prst="rect">
            <a:avLst/>
          </a:prstGeom>
        </p:spPr>
        <p:txBody>
          <a:bodyPr wrap="square">
            <a:spAutoFit/>
          </a:bodyPr>
          <a:p>
            <a:pPr algn="ctr">
              <a:lnSpc>
                <a:spcPct val="150000"/>
              </a:lnSpc>
            </a:pPr>
            <a:r>
              <a:rPr lang="en-US" altLang="zh-CN" sz="2800" dirty="0">
                <a:cs typeface="+mn-ea"/>
                <a:sym typeface="+mn-lt"/>
              </a:rPr>
              <a:t>AreaBox.vue</a:t>
            </a:r>
            <a:endParaRPr lang="en-US" altLang="zh-CN" sz="2800" dirty="0">
              <a:cs typeface="+mn-ea"/>
              <a:sym typeface="+mn-lt"/>
            </a:endParaRPr>
          </a:p>
        </p:txBody>
      </p:sp>
      <p:pic>
        <p:nvPicPr>
          <p:cNvPr id="7" name="图片 6"/>
          <p:cNvPicPr>
            <a:picLocks noChangeAspect="1"/>
          </p:cNvPicPr>
          <p:nvPr/>
        </p:nvPicPr>
        <p:blipFill>
          <a:blip r:embed="rId3"/>
          <a:stretch>
            <a:fillRect/>
          </a:stretch>
        </p:blipFill>
        <p:spPr>
          <a:xfrm>
            <a:off x="1522730" y="2794000"/>
            <a:ext cx="1037590" cy="1066800"/>
          </a:xfrm>
          <a:prstGeom prst="rect">
            <a:avLst/>
          </a:prstGeom>
        </p:spPr>
      </p:pic>
      <p:pic>
        <p:nvPicPr>
          <p:cNvPr id="8" name="图片 7"/>
          <p:cNvPicPr>
            <a:picLocks noChangeAspect="1"/>
          </p:cNvPicPr>
          <p:nvPr/>
        </p:nvPicPr>
        <p:blipFill>
          <a:blip r:embed="rId4"/>
          <a:stretch>
            <a:fillRect/>
          </a:stretch>
        </p:blipFill>
        <p:spPr>
          <a:xfrm>
            <a:off x="1522730" y="4168775"/>
            <a:ext cx="1037590" cy="1008380"/>
          </a:xfrm>
          <a:prstGeom prst="rect">
            <a:avLst/>
          </a:prstGeom>
        </p:spPr>
      </p:pic>
      <p:pic>
        <p:nvPicPr>
          <p:cNvPr id="9" name="图片 8"/>
          <p:cNvPicPr>
            <a:picLocks noChangeAspect="1"/>
          </p:cNvPicPr>
          <p:nvPr/>
        </p:nvPicPr>
        <p:blipFill>
          <a:blip r:embed="rId2"/>
          <a:stretch>
            <a:fillRect/>
          </a:stretch>
        </p:blipFill>
        <p:spPr>
          <a:xfrm>
            <a:off x="4064000" y="4520565"/>
            <a:ext cx="495300" cy="444500"/>
          </a:xfrm>
          <a:prstGeom prst="rect">
            <a:avLst/>
          </a:prstGeom>
        </p:spPr>
      </p:pic>
      <p:sp>
        <p:nvSpPr>
          <p:cNvPr id="10" name="矩形 9"/>
          <p:cNvSpPr/>
          <p:nvPr/>
        </p:nvSpPr>
        <p:spPr>
          <a:xfrm>
            <a:off x="4064000" y="4304665"/>
            <a:ext cx="3410585" cy="737235"/>
          </a:xfrm>
          <a:prstGeom prst="rect">
            <a:avLst/>
          </a:prstGeom>
        </p:spPr>
        <p:txBody>
          <a:bodyPr wrap="square">
            <a:spAutoFit/>
          </a:bodyPr>
          <a:p>
            <a:pPr algn="ctr">
              <a:lnSpc>
                <a:spcPct val="150000"/>
              </a:lnSpc>
            </a:pPr>
            <a:r>
              <a:rPr lang="en-US" altLang="zh-CN" sz="2800" dirty="0">
                <a:cs typeface="+mn-ea"/>
                <a:sym typeface="+mn-lt"/>
              </a:rPr>
              <a:t>Box.vue</a:t>
            </a:r>
            <a:endParaRPr lang="en-US" altLang="zh-CN" sz="28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2122170" y="941705"/>
            <a:ext cx="9248775" cy="1753235"/>
          </a:xfrm>
          <a:prstGeom prst="rect">
            <a:avLst/>
          </a:prstGeom>
        </p:spPr>
        <p:txBody>
          <a:bodyPr wrap="square">
            <a:spAutoFit/>
          </a:bodyPr>
          <a:lstStyle/>
          <a:p>
            <a:pPr algn="ctr">
              <a:lnSpc>
                <a:spcPct val="150000"/>
              </a:lnSpc>
            </a:pPr>
            <a:r>
              <a:rPr lang="en-US" altLang="zh-CN" sz="2400" dirty="0">
                <a:cs typeface="+mn-ea"/>
                <a:sym typeface="+mn-lt"/>
              </a:rPr>
              <a:t>Prop定义应更加详细，且在声明 prop 的时候，其命名应该始终使用 驼峰表示法（camelCase），而在HTML中应该始终使用横线连接</a:t>
            </a:r>
            <a:r>
              <a:rPr lang="zh-CN" altLang="en-US" sz="2400" dirty="0">
                <a:cs typeface="+mn-ea"/>
                <a:sym typeface="+mn-lt"/>
              </a:rPr>
              <a:t>（</a:t>
            </a:r>
            <a:r>
              <a:rPr lang="en-US" altLang="zh-CN" sz="2400" dirty="0">
                <a:cs typeface="+mn-ea"/>
                <a:sym typeface="+mn-lt"/>
              </a:rPr>
              <a:t>kebab-case</a:t>
            </a:r>
            <a:r>
              <a:rPr lang="zh-CN" altLang="en-US" sz="2400" dirty="0">
                <a:cs typeface="+mn-ea"/>
                <a:sym typeface="+mn-lt"/>
              </a:rPr>
              <a:t>）</a:t>
            </a:r>
            <a:endParaRPr lang="zh-CN" altLang="en-US" sz="2400" dirty="0">
              <a:cs typeface="+mn-ea"/>
              <a:sym typeface="+mn-lt"/>
            </a:endParaRPr>
          </a:p>
        </p:txBody>
      </p:sp>
      <p:pic>
        <p:nvPicPr>
          <p:cNvPr id="7" name="图片 6"/>
          <p:cNvPicPr>
            <a:picLocks noChangeAspect="1"/>
          </p:cNvPicPr>
          <p:nvPr/>
        </p:nvPicPr>
        <p:blipFill>
          <a:blip r:embed="rId2"/>
          <a:stretch>
            <a:fillRect/>
          </a:stretch>
        </p:blipFill>
        <p:spPr>
          <a:xfrm>
            <a:off x="1522730" y="2794000"/>
            <a:ext cx="1037590" cy="1066800"/>
          </a:xfrm>
          <a:prstGeom prst="rect">
            <a:avLst/>
          </a:prstGeom>
        </p:spPr>
      </p:pic>
      <p:pic>
        <p:nvPicPr>
          <p:cNvPr id="8" name="图片 7"/>
          <p:cNvPicPr>
            <a:picLocks noChangeAspect="1"/>
          </p:cNvPicPr>
          <p:nvPr/>
        </p:nvPicPr>
        <p:blipFill>
          <a:blip r:embed="rId3"/>
          <a:stretch>
            <a:fillRect/>
          </a:stretch>
        </p:blipFill>
        <p:spPr>
          <a:xfrm>
            <a:off x="7270115" y="2852420"/>
            <a:ext cx="1037590" cy="1008380"/>
          </a:xfrm>
          <a:prstGeom prst="rect">
            <a:avLst/>
          </a:prstGeom>
        </p:spPr>
      </p:pic>
      <p:pic>
        <p:nvPicPr>
          <p:cNvPr id="5" name="图片 4"/>
          <p:cNvPicPr>
            <a:picLocks noChangeAspect="1"/>
          </p:cNvPicPr>
          <p:nvPr/>
        </p:nvPicPr>
        <p:blipFill>
          <a:blip r:embed="rId4"/>
          <a:stretch>
            <a:fillRect/>
          </a:stretch>
        </p:blipFill>
        <p:spPr>
          <a:xfrm>
            <a:off x="2868930" y="2718435"/>
            <a:ext cx="2841625" cy="1421130"/>
          </a:xfrm>
          <a:prstGeom prst="rect">
            <a:avLst/>
          </a:prstGeom>
        </p:spPr>
      </p:pic>
      <p:pic>
        <p:nvPicPr>
          <p:cNvPr id="11" name="图片 10"/>
          <p:cNvPicPr>
            <a:picLocks noChangeAspect="1"/>
          </p:cNvPicPr>
          <p:nvPr/>
        </p:nvPicPr>
        <p:blipFill>
          <a:blip r:embed="rId5"/>
          <a:stretch>
            <a:fillRect/>
          </a:stretch>
        </p:blipFill>
        <p:spPr>
          <a:xfrm>
            <a:off x="8560435" y="3041015"/>
            <a:ext cx="2629535" cy="631825"/>
          </a:xfrm>
          <a:prstGeom prst="rect">
            <a:avLst/>
          </a:prstGeom>
        </p:spPr>
      </p:pic>
      <p:pic>
        <p:nvPicPr>
          <p:cNvPr id="12" name="图片 11"/>
          <p:cNvPicPr>
            <a:picLocks noChangeAspect="1"/>
          </p:cNvPicPr>
          <p:nvPr/>
        </p:nvPicPr>
        <p:blipFill>
          <a:blip r:embed="rId6"/>
          <a:stretch>
            <a:fillRect/>
          </a:stretch>
        </p:blipFill>
        <p:spPr>
          <a:xfrm>
            <a:off x="1971040" y="5090795"/>
            <a:ext cx="8717915" cy="577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1705610" y="1299845"/>
            <a:ext cx="6925310" cy="737235"/>
          </a:xfrm>
          <a:prstGeom prst="rect">
            <a:avLst/>
          </a:prstGeom>
        </p:spPr>
        <p:txBody>
          <a:bodyPr wrap="square">
            <a:spAutoFit/>
          </a:bodyPr>
          <a:lstStyle/>
          <a:p>
            <a:pPr algn="ctr">
              <a:lnSpc>
                <a:spcPct val="150000"/>
              </a:lnSpc>
            </a:pPr>
            <a:r>
              <a:rPr lang="en-US" altLang="zh-CN" sz="2800" dirty="0">
                <a:cs typeface="+mn-ea"/>
                <a:sym typeface="+mn-lt"/>
              </a:rPr>
              <a:t>为组件样式设置作用域</a:t>
            </a:r>
            <a:endParaRPr lang="en-US" altLang="zh-CN" sz="2800" dirty="0">
              <a:cs typeface="+mn-ea"/>
              <a:sym typeface="+mn-lt"/>
            </a:endParaRPr>
          </a:p>
        </p:txBody>
      </p:sp>
      <p:pic>
        <p:nvPicPr>
          <p:cNvPr id="7" name="图片 6"/>
          <p:cNvPicPr>
            <a:picLocks noChangeAspect="1"/>
          </p:cNvPicPr>
          <p:nvPr/>
        </p:nvPicPr>
        <p:blipFill>
          <a:blip r:embed="rId2"/>
          <a:stretch>
            <a:fillRect/>
          </a:stretch>
        </p:blipFill>
        <p:spPr>
          <a:xfrm>
            <a:off x="2258060" y="2131060"/>
            <a:ext cx="1037590" cy="1066800"/>
          </a:xfrm>
          <a:prstGeom prst="rect">
            <a:avLst/>
          </a:prstGeom>
        </p:spPr>
      </p:pic>
      <p:pic>
        <p:nvPicPr>
          <p:cNvPr id="8" name="图片 7"/>
          <p:cNvPicPr>
            <a:picLocks noChangeAspect="1"/>
          </p:cNvPicPr>
          <p:nvPr/>
        </p:nvPicPr>
        <p:blipFill>
          <a:blip r:embed="rId3"/>
          <a:stretch>
            <a:fillRect/>
          </a:stretch>
        </p:blipFill>
        <p:spPr>
          <a:xfrm>
            <a:off x="2258060" y="3234055"/>
            <a:ext cx="1037590" cy="1008380"/>
          </a:xfrm>
          <a:prstGeom prst="rect">
            <a:avLst/>
          </a:prstGeom>
        </p:spPr>
      </p:pic>
      <p:pic>
        <p:nvPicPr>
          <p:cNvPr id="5" name="图片 4"/>
          <p:cNvPicPr>
            <a:picLocks noChangeAspect="1"/>
          </p:cNvPicPr>
          <p:nvPr/>
        </p:nvPicPr>
        <p:blipFill>
          <a:blip r:embed="rId4"/>
          <a:stretch>
            <a:fillRect/>
          </a:stretch>
        </p:blipFill>
        <p:spPr>
          <a:xfrm>
            <a:off x="3853180" y="2373630"/>
            <a:ext cx="5304790" cy="581025"/>
          </a:xfrm>
          <a:prstGeom prst="rect">
            <a:avLst/>
          </a:prstGeom>
        </p:spPr>
      </p:pic>
      <p:pic>
        <p:nvPicPr>
          <p:cNvPr id="11" name="图片 10"/>
          <p:cNvPicPr>
            <a:picLocks noChangeAspect="1"/>
          </p:cNvPicPr>
          <p:nvPr/>
        </p:nvPicPr>
        <p:blipFill>
          <a:blip r:embed="rId5"/>
          <a:stretch>
            <a:fillRect/>
          </a:stretch>
        </p:blipFill>
        <p:spPr>
          <a:xfrm>
            <a:off x="3853180" y="3459480"/>
            <a:ext cx="1575435" cy="557530"/>
          </a:xfrm>
          <a:prstGeom prst="rect">
            <a:avLst/>
          </a:prstGeom>
        </p:spPr>
      </p:pic>
      <p:sp>
        <p:nvSpPr>
          <p:cNvPr id="12" name="矩形 11"/>
          <p:cNvSpPr/>
          <p:nvPr/>
        </p:nvSpPr>
        <p:spPr>
          <a:xfrm>
            <a:off x="934085" y="4384040"/>
            <a:ext cx="10323830" cy="1476375"/>
          </a:xfrm>
          <a:prstGeom prst="rect">
            <a:avLst/>
          </a:prstGeom>
        </p:spPr>
        <p:txBody>
          <a:bodyPr wrap="square">
            <a:spAutoFit/>
          </a:bodyPr>
          <a:p>
            <a:pPr algn="ctr">
              <a:lnSpc>
                <a:spcPct val="150000"/>
              </a:lnSpc>
            </a:pPr>
            <a:r>
              <a:rPr lang="en-US" sz="2000" dirty="0">
                <a:cs typeface="+mn-ea"/>
                <a:sym typeface="+mn-lt"/>
              </a:rPr>
              <a:t>scoped</a:t>
            </a:r>
            <a:r>
              <a:rPr lang="zh-CN" altLang="en-US" sz="2000" dirty="0">
                <a:cs typeface="+mn-ea"/>
                <a:sym typeface="+mn-lt"/>
              </a:rPr>
              <a:t>属性给HTML的DOM节点添加了一个不重复属性来标志唯一性，同时对每个样式选择器后添加了一个等同该属性的字段，来起到类似作用域的作用，但</a:t>
            </a:r>
            <a:r>
              <a:rPr lang="en-US" sz="2000" dirty="0">
                <a:cs typeface="+mn-ea"/>
                <a:sym typeface="+mn-lt"/>
              </a:rPr>
              <a:t>scoped</a:t>
            </a:r>
            <a:r>
              <a:rPr lang="zh-CN" altLang="en-US" sz="2000" dirty="0">
                <a:cs typeface="+mn-ea"/>
                <a:sym typeface="+mn-lt"/>
              </a:rPr>
              <a:t>属性也会带来一些问题：比如影响父组件对子组件样式设置、影响设置全局样式</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759388" y="1880046"/>
            <a:ext cx="2324340" cy="3097907"/>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464977" y="1731907"/>
            <a:ext cx="397776" cy="10268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7893" b="52071"/>
          <a:stretch>
            <a:fillRect/>
          </a:stretch>
        </p:blipFill>
        <p:spPr>
          <a:xfrm>
            <a:off x="4445438" y="4052652"/>
            <a:ext cx="417315" cy="98435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50000" r="56227"/>
          <a:stretch>
            <a:fillRect/>
          </a:stretch>
        </p:blipFill>
        <p:spPr>
          <a:xfrm>
            <a:off x="4412464" y="2780234"/>
            <a:ext cx="568941" cy="1026896"/>
          </a:xfrm>
          <a:prstGeom prst="rect">
            <a:avLst/>
          </a:prstGeom>
        </p:spPr>
      </p:pic>
      <p:sp>
        <p:nvSpPr>
          <p:cNvPr id="10" name="矩形 9"/>
          <p:cNvSpPr/>
          <p:nvPr/>
        </p:nvSpPr>
        <p:spPr>
          <a:xfrm>
            <a:off x="5282347" y="1731939"/>
            <a:ext cx="6096000" cy="3415030"/>
          </a:xfrm>
          <a:prstGeom prst="rect">
            <a:avLst/>
          </a:prstGeom>
        </p:spPr>
        <p:txBody>
          <a:bodyPr>
            <a:spAutoFit/>
          </a:bodyPr>
          <a:lstStyle/>
          <a:p>
            <a:pPr>
              <a:lnSpc>
                <a:spcPct val="150000"/>
              </a:lnSpc>
            </a:pPr>
            <a:r>
              <a:rPr lang="en-US" altLang="zh-CN" sz="2400" b="1" dirty="0">
                <a:solidFill>
                  <a:srgbClr val="0070C0"/>
                </a:solidFill>
                <a:cs typeface="+mn-ea"/>
                <a:sym typeface="+mn-lt"/>
              </a:rPr>
              <a:t>SPA(single page web application) </a:t>
            </a:r>
            <a:r>
              <a:rPr lang="en-US" altLang="zh-CN" sz="2400" dirty="0">
                <a:cs typeface="+mn-ea"/>
                <a:sym typeface="+mn-lt"/>
              </a:rPr>
              <a:t>表示单页Web应用，即只加载单个HTML应用并在用户与应用程序交互时动态更新页面，是MVVM开发模式的典型应用， VueCLI所构建的既是SPA，配合vue-router来实现前端对路由的管理。 </a:t>
            </a:r>
            <a:endParaRPr lang="en-US" altLang="zh-CN"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2145030" y="1369695"/>
            <a:ext cx="6925310" cy="737235"/>
          </a:xfrm>
          <a:prstGeom prst="rect">
            <a:avLst/>
          </a:prstGeom>
        </p:spPr>
        <p:txBody>
          <a:bodyPr wrap="square">
            <a:spAutoFit/>
          </a:bodyPr>
          <a:lstStyle/>
          <a:p>
            <a:pPr algn="ctr">
              <a:lnSpc>
                <a:spcPct val="150000"/>
              </a:lnSpc>
            </a:pPr>
            <a:r>
              <a:rPr lang="en-US" altLang="zh-CN" sz="2800" dirty="0">
                <a:cs typeface="+mn-ea"/>
                <a:sym typeface="+mn-lt"/>
              </a:rPr>
              <a:t>将每个组件单独分成文件</a:t>
            </a:r>
            <a:endParaRPr lang="en-US" altLang="zh-CN" sz="2800" dirty="0">
              <a:cs typeface="+mn-ea"/>
              <a:sym typeface="+mn-lt"/>
            </a:endParaRPr>
          </a:p>
        </p:txBody>
      </p:sp>
      <p:pic>
        <p:nvPicPr>
          <p:cNvPr id="7" name="图片 6"/>
          <p:cNvPicPr>
            <a:picLocks noChangeAspect="1"/>
          </p:cNvPicPr>
          <p:nvPr/>
        </p:nvPicPr>
        <p:blipFill>
          <a:blip r:embed="rId2"/>
          <a:stretch>
            <a:fillRect/>
          </a:stretch>
        </p:blipFill>
        <p:spPr>
          <a:xfrm>
            <a:off x="1522730" y="2794000"/>
            <a:ext cx="1037590" cy="1066800"/>
          </a:xfrm>
          <a:prstGeom prst="rect">
            <a:avLst/>
          </a:prstGeom>
        </p:spPr>
      </p:pic>
      <p:pic>
        <p:nvPicPr>
          <p:cNvPr id="8" name="图片 7"/>
          <p:cNvPicPr>
            <a:picLocks noChangeAspect="1"/>
          </p:cNvPicPr>
          <p:nvPr/>
        </p:nvPicPr>
        <p:blipFill>
          <a:blip r:embed="rId3"/>
          <a:stretch>
            <a:fillRect/>
          </a:stretch>
        </p:blipFill>
        <p:spPr>
          <a:xfrm>
            <a:off x="1522730" y="4168775"/>
            <a:ext cx="1037590" cy="1008380"/>
          </a:xfrm>
          <a:prstGeom prst="rect">
            <a:avLst/>
          </a:prstGeom>
        </p:spPr>
      </p:pic>
      <p:pic>
        <p:nvPicPr>
          <p:cNvPr id="5" name="图片 4"/>
          <p:cNvPicPr>
            <a:picLocks noChangeAspect="1"/>
          </p:cNvPicPr>
          <p:nvPr/>
        </p:nvPicPr>
        <p:blipFill>
          <a:blip r:embed="rId4"/>
          <a:stretch>
            <a:fillRect/>
          </a:stretch>
        </p:blipFill>
        <p:spPr>
          <a:xfrm>
            <a:off x="3460115" y="2989580"/>
            <a:ext cx="2999740" cy="675640"/>
          </a:xfrm>
          <a:prstGeom prst="rect">
            <a:avLst/>
          </a:prstGeom>
        </p:spPr>
      </p:pic>
      <p:pic>
        <p:nvPicPr>
          <p:cNvPr id="11" name="图片 10"/>
          <p:cNvPicPr>
            <a:picLocks noChangeAspect="1"/>
          </p:cNvPicPr>
          <p:nvPr/>
        </p:nvPicPr>
        <p:blipFill>
          <a:blip r:embed="rId5"/>
          <a:stretch>
            <a:fillRect/>
          </a:stretch>
        </p:blipFill>
        <p:spPr>
          <a:xfrm>
            <a:off x="3425825" y="3938905"/>
            <a:ext cx="5339715" cy="146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2145030" y="1172845"/>
            <a:ext cx="9202420" cy="1383665"/>
          </a:xfrm>
          <a:prstGeom prst="rect">
            <a:avLst/>
          </a:prstGeom>
        </p:spPr>
        <p:txBody>
          <a:bodyPr wrap="square">
            <a:spAutoFit/>
          </a:bodyPr>
          <a:lstStyle/>
          <a:p>
            <a:pPr algn="ctr">
              <a:lnSpc>
                <a:spcPct val="150000"/>
              </a:lnSpc>
            </a:pPr>
            <a:r>
              <a:rPr lang="en-US" altLang="zh-CN" sz="2800" dirty="0">
                <a:cs typeface="+mn-ea"/>
                <a:sym typeface="+mn-lt"/>
              </a:rPr>
              <a:t>由于 HTML 大小写不敏感，模板中组件名采用横线连接 (kebab-case)</a:t>
            </a:r>
            <a:endParaRPr lang="en-US" altLang="zh-CN" sz="2800" dirty="0">
              <a:cs typeface="+mn-ea"/>
              <a:sym typeface="+mn-lt"/>
            </a:endParaRPr>
          </a:p>
        </p:txBody>
      </p:sp>
      <p:pic>
        <p:nvPicPr>
          <p:cNvPr id="7" name="图片 6"/>
          <p:cNvPicPr>
            <a:picLocks noChangeAspect="1"/>
          </p:cNvPicPr>
          <p:nvPr/>
        </p:nvPicPr>
        <p:blipFill>
          <a:blip r:embed="rId2"/>
          <a:stretch>
            <a:fillRect/>
          </a:stretch>
        </p:blipFill>
        <p:spPr>
          <a:xfrm>
            <a:off x="1522730" y="2794000"/>
            <a:ext cx="1037590" cy="1066800"/>
          </a:xfrm>
          <a:prstGeom prst="rect">
            <a:avLst/>
          </a:prstGeom>
        </p:spPr>
      </p:pic>
      <p:pic>
        <p:nvPicPr>
          <p:cNvPr id="8" name="图片 7"/>
          <p:cNvPicPr>
            <a:picLocks noChangeAspect="1"/>
          </p:cNvPicPr>
          <p:nvPr/>
        </p:nvPicPr>
        <p:blipFill>
          <a:blip r:embed="rId3"/>
          <a:stretch>
            <a:fillRect/>
          </a:stretch>
        </p:blipFill>
        <p:spPr>
          <a:xfrm>
            <a:off x="1522730" y="4168775"/>
            <a:ext cx="1037590" cy="1008380"/>
          </a:xfrm>
          <a:prstGeom prst="rect">
            <a:avLst/>
          </a:prstGeom>
        </p:spPr>
      </p:pic>
      <p:pic>
        <p:nvPicPr>
          <p:cNvPr id="2" name="图片 1"/>
          <p:cNvPicPr>
            <a:picLocks noChangeAspect="1"/>
          </p:cNvPicPr>
          <p:nvPr/>
        </p:nvPicPr>
        <p:blipFill>
          <a:blip r:embed="rId4"/>
          <a:stretch>
            <a:fillRect/>
          </a:stretch>
        </p:blipFill>
        <p:spPr>
          <a:xfrm>
            <a:off x="2863215" y="3162935"/>
            <a:ext cx="8392795" cy="532130"/>
          </a:xfrm>
          <a:prstGeom prst="rect">
            <a:avLst/>
          </a:prstGeom>
        </p:spPr>
      </p:pic>
      <p:pic>
        <p:nvPicPr>
          <p:cNvPr id="4" name="图片 3"/>
          <p:cNvPicPr>
            <a:picLocks noChangeAspect="1"/>
          </p:cNvPicPr>
          <p:nvPr/>
        </p:nvPicPr>
        <p:blipFill>
          <a:blip r:embed="rId5"/>
          <a:stretch>
            <a:fillRect/>
          </a:stretch>
        </p:blipFill>
        <p:spPr>
          <a:xfrm>
            <a:off x="2759075" y="4377690"/>
            <a:ext cx="8497570" cy="649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128781"/>
            <a:ext cx="863408" cy="2036597"/>
          </a:xfrm>
          <a:prstGeom prst="rect">
            <a:avLst/>
          </a:prstGeom>
        </p:spPr>
      </p:pic>
      <p:sp>
        <p:nvSpPr>
          <p:cNvPr id="6" name="矩形 5"/>
          <p:cNvSpPr/>
          <p:nvPr/>
        </p:nvSpPr>
        <p:spPr>
          <a:xfrm>
            <a:off x="2167890" y="860425"/>
            <a:ext cx="9202420" cy="1383665"/>
          </a:xfrm>
          <a:prstGeom prst="rect">
            <a:avLst/>
          </a:prstGeom>
        </p:spPr>
        <p:txBody>
          <a:bodyPr wrap="square">
            <a:spAutoFit/>
          </a:bodyPr>
          <a:lstStyle/>
          <a:p>
            <a:pPr algn="ctr">
              <a:lnSpc>
                <a:spcPct val="150000"/>
              </a:lnSpc>
            </a:pPr>
            <a:r>
              <a:rPr lang="en-US" altLang="zh-CN" sz="2800" dirty="0">
                <a:cs typeface="+mn-ea"/>
                <a:sym typeface="+mn-lt"/>
              </a:rPr>
              <a:t>指令缩写 (用 : 表示 v-bind:、用 @ 表示 v-on: 和用 # 表示 v-slot:) 应该要么都用要么都不用</a:t>
            </a:r>
            <a:endParaRPr lang="en-US" altLang="zh-CN" sz="2800" dirty="0">
              <a:cs typeface="+mn-ea"/>
              <a:sym typeface="+mn-lt"/>
            </a:endParaRPr>
          </a:p>
        </p:txBody>
      </p:sp>
      <p:pic>
        <p:nvPicPr>
          <p:cNvPr id="7" name="图片 6"/>
          <p:cNvPicPr>
            <a:picLocks noChangeAspect="1"/>
          </p:cNvPicPr>
          <p:nvPr/>
        </p:nvPicPr>
        <p:blipFill>
          <a:blip r:embed="rId2"/>
          <a:stretch>
            <a:fillRect/>
          </a:stretch>
        </p:blipFill>
        <p:spPr>
          <a:xfrm>
            <a:off x="1020445" y="2344420"/>
            <a:ext cx="1037590" cy="1066800"/>
          </a:xfrm>
          <a:prstGeom prst="rect">
            <a:avLst/>
          </a:prstGeom>
        </p:spPr>
      </p:pic>
      <p:pic>
        <p:nvPicPr>
          <p:cNvPr id="8" name="图片 7"/>
          <p:cNvPicPr>
            <a:picLocks noChangeAspect="1"/>
          </p:cNvPicPr>
          <p:nvPr/>
        </p:nvPicPr>
        <p:blipFill>
          <a:blip r:embed="rId3"/>
          <a:stretch>
            <a:fillRect/>
          </a:stretch>
        </p:blipFill>
        <p:spPr>
          <a:xfrm>
            <a:off x="9962515" y="2373630"/>
            <a:ext cx="1037590" cy="1008380"/>
          </a:xfrm>
          <a:prstGeom prst="rect">
            <a:avLst/>
          </a:prstGeom>
        </p:spPr>
      </p:pic>
      <p:pic>
        <p:nvPicPr>
          <p:cNvPr id="9" name="图片 8"/>
          <p:cNvPicPr>
            <a:picLocks noChangeAspect="1"/>
          </p:cNvPicPr>
          <p:nvPr/>
        </p:nvPicPr>
        <p:blipFill>
          <a:blip r:embed="rId4"/>
          <a:stretch>
            <a:fillRect/>
          </a:stretch>
        </p:blipFill>
        <p:spPr>
          <a:xfrm>
            <a:off x="1107440" y="3456305"/>
            <a:ext cx="4707255" cy="2787650"/>
          </a:xfrm>
          <a:prstGeom prst="rect">
            <a:avLst/>
          </a:prstGeom>
        </p:spPr>
      </p:pic>
      <p:pic>
        <p:nvPicPr>
          <p:cNvPr id="10" name="图片 9"/>
          <p:cNvPicPr>
            <a:picLocks noChangeAspect="1"/>
          </p:cNvPicPr>
          <p:nvPr/>
        </p:nvPicPr>
        <p:blipFill>
          <a:blip r:embed="rId5"/>
          <a:stretch>
            <a:fillRect/>
          </a:stretch>
        </p:blipFill>
        <p:spPr>
          <a:xfrm>
            <a:off x="6341110" y="3472815"/>
            <a:ext cx="4658995" cy="275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107536" y="337061"/>
            <a:ext cx="863408" cy="2036597"/>
          </a:xfrm>
          <a:prstGeom prst="rect">
            <a:avLst/>
          </a:prstGeom>
        </p:spPr>
      </p:pic>
      <p:sp>
        <p:nvSpPr>
          <p:cNvPr id="6" name="矩形 5"/>
          <p:cNvSpPr/>
          <p:nvPr/>
        </p:nvSpPr>
        <p:spPr>
          <a:xfrm>
            <a:off x="2145030" y="1172845"/>
            <a:ext cx="9202420" cy="1383665"/>
          </a:xfrm>
          <a:prstGeom prst="rect">
            <a:avLst/>
          </a:prstGeom>
        </p:spPr>
        <p:txBody>
          <a:bodyPr wrap="square">
            <a:spAutoFit/>
          </a:bodyPr>
          <a:lstStyle/>
          <a:p>
            <a:pPr algn="ctr">
              <a:lnSpc>
                <a:spcPct val="150000"/>
              </a:lnSpc>
            </a:pPr>
            <a:r>
              <a:rPr lang="en-US" altLang="zh-CN" sz="2800" dirty="0">
                <a:cs typeface="+mn-ea"/>
                <a:sym typeface="+mn-lt"/>
              </a:rPr>
              <a:t>组件模板应该只包含简单的表达式，复杂的表达式则应该重构为计算属性或方法</a:t>
            </a:r>
            <a:endParaRPr lang="en-US" altLang="zh-CN" sz="2800" dirty="0">
              <a:cs typeface="+mn-ea"/>
              <a:sym typeface="+mn-lt"/>
            </a:endParaRPr>
          </a:p>
        </p:txBody>
      </p:sp>
      <p:pic>
        <p:nvPicPr>
          <p:cNvPr id="5" name="图片 4"/>
          <p:cNvPicPr>
            <a:picLocks noChangeAspect="1"/>
          </p:cNvPicPr>
          <p:nvPr/>
        </p:nvPicPr>
        <p:blipFill>
          <a:blip r:embed="rId2"/>
          <a:stretch>
            <a:fillRect/>
          </a:stretch>
        </p:blipFill>
        <p:spPr>
          <a:xfrm>
            <a:off x="682625" y="2692400"/>
            <a:ext cx="10826750" cy="546100"/>
          </a:xfrm>
          <a:prstGeom prst="rect">
            <a:avLst/>
          </a:prstGeom>
        </p:spPr>
      </p:pic>
      <p:pic>
        <p:nvPicPr>
          <p:cNvPr id="9" name="图片 8"/>
          <p:cNvPicPr>
            <a:picLocks noChangeAspect="1"/>
          </p:cNvPicPr>
          <p:nvPr/>
        </p:nvPicPr>
        <p:blipFill>
          <a:blip r:embed="rId3"/>
          <a:stretch>
            <a:fillRect/>
          </a:stretch>
        </p:blipFill>
        <p:spPr>
          <a:xfrm>
            <a:off x="682625" y="3790950"/>
            <a:ext cx="10923270" cy="1927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147695" y="3281045"/>
            <a:ext cx="5895975" cy="645160"/>
          </a:xfrm>
          <a:prstGeom prst="rect">
            <a:avLst/>
          </a:prstGeom>
          <a:noFill/>
        </p:spPr>
        <p:txBody>
          <a:bodyPr wrap="square" rtlCol="0">
            <a:spAutoFit/>
          </a:bodyPr>
          <a:lstStyle/>
          <a:p>
            <a:pPr algn="dist"/>
            <a:r>
              <a:rPr lang="zh-CN" altLang="en-US" sz="3600" b="1" dirty="0">
                <a:cs typeface="+mn-ea"/>
                <a:sym typeface="+mn-lt"/>
              </a:rPr>
              <a:t>前端多人协同约束与规范</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技术栈：Vue</a:t>
            </a:r>
            <a:endParaRPr lang="zh-CN" altLang="en-US" sz="3600" b="1" dirty="0">
              <a:solidFill>
                <a:schemeClr val="bg1"/>
              </a:solidFill>
              <a:cs typeface="+mn-ea"/>
              <a:sym typeface="+mn-lt"/>
            </a:endParaRPr>
          </a:p>
        </p:txBody>
      </p:sp>
      <p:sp>
        <p:nvSpPr>
          <p:cNvPr id="7" name="矩形 6"/>
          <p:cNvSpPr/>
          <p:nvPr/>
        </p:nvSpPr>
        <p:spPr>
          <a:xfrm>
            <a:off x="3134204" y="3209500"/>
            <a:ext cx="7237236" cy="1198880"/>
          </a:xfrm>
          <a:prstGeom prst="rect">
            <a:avLst/>
          </a:prstGeom>
          <a:solidFill>
            <a:srgbClr val="2DB1A3"/>
          </a:solidFill>
        </p:spPr>
        <p:txBody>
          <a:bodyPr wrap="square">
            <a:spAutoFit/>
          </a:bodyPr>
          <a:lstStyle/>
          <a:p>
            <a:pPr>
              <a:lnSpc>
                <a:spcPct val="150000"/>
              </a:lnSpc>
            </a:pPr>
            <a:r>
              <a:rPr lang="en-US" altLang="zh-CN" sz="2400" dirty="0">
                <a:solidFill>
                  <a:schemeClr val="bg1"/>
                </a:solidFill>
                <a:cs typeface="+mn-ea"/>
                <a:sym typeface="+mn-lt"/>
              </a:rPr>
              <a:t>使用Vue全家桶进行开发，脚手架版本@vue/cli 4.1.2+，vue版本3.x，包管理工具使用yarn</a:t>
            </a:r>
            <a:endParaRPr lang="en-US" altLang="zh-CN"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项目应用模式</a:t>
            </a:r>
            <a:endParaRPr lang="zh-CN" altLang="en-US" sz="3600" b="1" dirty="0">
              <a:solidFill>
                <a:schemeClr val="bg1"/>
              </a:solidFill>
              <a:cs typeface="+mn-ea"/>
              <a:sym typeface="+mn-lt"/>
            </a:endParaRPr>
          </a:p>
        </p:txBody>
      </p:sp>
      <p:sp>
        <p:nvSpPr>
          <p:cNvPr id="7" name="矩形 6"/>
          <p:cNvSpPr/>
          <p:nvPr/>
        </p:nvSpPr>
        <p:spPr>
          <a:xfrm>
            <a:off x="3134204" y="3209500"/>
            <a:ext cx="7237236" cy="1753235"/>
          </a:xfrm>
          <a:prstGeom prst="rect">
            <a:avLst/>
          </a:prstGeom>
          <a:solidFill>
            <a:srgbClr val="2DB1A3"/>
          </a:solidFill>
        </p:spPr>
        <p:txBody>
          <a:bodyPr wrap="square">
            <a:spAutoFit/>
          </a:bodyPr>
          <a:lstStyle/>
          <a:p>
            <a:pPr>
              <a:lnSpc>
                <a:spcPct val="150000"/>
              </a:lnSpc>
            </a:pPr>
            <a:r>
              <a:rPr lang="en-US" altLang="zh-CN" sz="2400" dirty="0">
                <a:solidFill>
                  <a:schemeClr val="bg1"/>
                </a:solidFill>
                <a:cs typeface="+mn-ea"/>
                <a:sym typeface="+mn-lt"/>
              </a:rPr>
              <a:t>单页应用 + node.js中间层</a:t>
            </a:r>
            <a:r>
              <a:rPr lang="zh-CN" altLang="en-US" sz="2400" dirty="0">
                <a:solidFill>
                  <a:schemeClr val="bg1"/>
                </a:solidFill>
                <a:cs typeface="+mn-ea"/>
                <a:sym typeface="+mn-lt"/>
              </a:rPr>
              <a:t>进行</a:t>
            </a:r>
            <a:r>
              <a:rPr lang="en-US" altLang="zh-CN" sz="2400" dirty="0">
                <a:solidFill>
                  <a:schemeClr val="bg1"/>
                </a:solidFill>
                <a:cs typeface="+mn-ea"/>
                <a:sym typeface="+mn-lt"/>
              </a:rPr>
              <a:t>SEO、API二次处理；以Vue和vue-router实现SPA，结合node中间层进行对API和资源的处理</a:t>
            </a:r>
            <a:endParaRPr lang="en-US" altLang="zh-CN"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统一开发工具</a:t>
            </a:r>
            <a:endParaRPr lang="zh-CN" altLang="en-US" sz="3600" b="1" dirty="0">
              <a:solidFill>
                <a:schemeClr val="bg1"/>
              </a:solidFill>
              <a:cs typeface="+mn-ea"/>
              <a:sym typeface="+mn-lt"/>
            </a:endParaRPr>
          </a:p>
        </p:txBody>
      </p:sp>
      <p:sp>
        <p:nvSpPr>
          <p:cNvPr id="7" name="矩形 6"/>
          <p:cNvSpPr/>
          <p:nvPr/>
        </p:nvSpPr>
        <p:spPr>
          <a:xfrm>
            <a:off x="3134204" y="3209500"/>
            <a:ext cx="7237236" cy="645160"/>
          </a:xfrm>
          <a:prstGeom prst="rect">
            <a:avLst/>
          </a:prstGeom>
          <a:solidFill>
            <a:srgbClr val="2DB1A3"/>
          </a:solidFill>
        </p:spPr>
        <p:txBody>
          <a:bodyPr wrap="square">
            <a:spAutoFit/>
          </a:bodyPr>
          <a:lstStyle/>
          <a:p>
            <a:pPr>
              <a:lnSpc>
                <a:spcPct val="150000"/>
              </a:lnSpc>
            </a:pPr>
            <a:r>
              <a:rPr lang="en-US" altLang="zh-CN" sz="2400" dirty="0">
                <a:solidFill>
                  <a:schemeClr val="bg1"/>
                </a:solidFill>
                <a:cs typeface="+mn-ea"/>
                <a:sym typeface="+mn-lt"/>
              </a:rPr>
              <a:t>VSCode</a:t>
            </a:r>
            <a:endParaRPr lang="en-US" altLang="zh-CN"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统一编码规范</a:t>
            </a:r>
            <a:endParaRPr lang="zh-CN" altLang="en-US" sz="3600" b="1" dirty="0">
              <a:solidFill>
                <a:schemeClr val="bg1"/>
              </a:solidFill>
              <a:cs typeface="+mn-ea"/>
              <a:sym typeface="+mn-lt"/>
            </a:endParaRPr>
          </a:p>
        </p:txBody>
      </p:sp>
      <p:sp>
        <p:nvSpPr>
          <p:cNvPr id="7" name="矩形 6"/>
          <p:cNvSpPr/>
          <p:nvPr/>
        </p:nvSpPr>
        <p:spPr>
          <a:xfrm>
            <a:off x="3134204" y="3209500"/>
            <a:ext cx="7237236" cy="1198880"/>
          </a:xfrm>
          <a:prstGeom prst="rect">
            <a:avLst/>
          </a:prstGeom>
          <a:solidFill>
            <a:srgbClr val="2DB1A3"/>
          </a:solidFill>
        </p:spPr>
        <p:txBody>
          <a:bodyPr wrap="square">
            <a:spAutoFit/>
          </a:bodyPr>
          <a:lstStyle/>
          <a:p>
            <a:pPr>
              <a:lnSpc>
                <a:spcPct val="150000"/>
              </a:lnSpc>
            </a:pPr>
            <a:r>
              <a:rPr lang="en-US" altLang="zh-CN" sz="2400" dirty="0">
                <a:solidFill>
                  <a:schemeClr val="bg1"/>
                </a:solidFill>
                <a:cs typeface="+mn-ea"/>
                <a:sym typeface="+mn-lt"/>
              </a:rPr>
              <a:t>遵循ESLint规范</a:t>
            </a:r>
            <a:r>
              <a:rPr lang="zh-CN" altLang="en-US" sz="2400" dirty="0">
                <a:solidFill>
                  <a:schemeClr val="bg1"/>
                </a:solidFill>
                <a:cs typeface="+mn-ea"/>
                <a:sym typeface="+mn-lt"/>
              </a:rPr>
              <a:t>，且通过规范测试后的代码才可上传远程仓库</a:t>
            </a:r>
            <a:endParaRPr lang="zh-CN" altLang="en-US"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统一UI框架</a:t>
            </a:r>
            <a:endParaRPr lang="zh-CN" altLang="en-US" sz="3600" b="1" dirty="0">
              <a:solidFill>
                <a:schemeClr val="bg1"/>
              </a:solidFill>
              <a:cs typeface="+mn-ea"/>
              <a:sym typeface="+mn-lt"/>
            </a:endParaRPr>
          </a:p>
        </p:txBody>
      </p:sp>
      <p:sp>
        <p:nvSpPr>
          <p:cNvPr id="7" name="矩形 6"/>
          <p:cNvSpPr/>
          <p:nvPr/>
        </p:nvSpPr>
        <p:spPr>
          <a:xfrm>
            <a:off x="3134204" y="3209500"/>
            <a:ext cx="7237236" cy="645160"/>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使用ElementUI作为UI框架</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759388" y="1880046"/>
            <a:ext cx="2324340" cy="3097907"/>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464977" y="1731907"/>
            <a:ext cx="397776" cy="10268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7893" b="52071"/>
          <a:stretch>
            <a:fillRect/>
          </a:stretch>
        </p:blipFill>
        <p:spPr>
          <a:xfrm>
            <a:off x="4445438" y="4052652"/>
            <a:ext cx="417315" cy="98435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50000" r="56227"/>
          <a:stretch>
            <a:fillRect/>
          </a:stretch>
        </p:blipFill>
        <p:spPr>
          <a:xfrm>
            <a:off x="4412464" y="2780234"/>
            <a:ext cx="568941" cy="1026896"/>
          </a:xfrm>
          <a:prstGeom prst="rect">
            <a:avLst/>
          </a:prstGeom>
        </p:spPr>
      </p:pic>
      <p:sp>
        <p:nvSpPr>
          <p:cNvPr id="10" name="矩形 9"/>
          <p:cNvSpPr/>
          <p:nvPr/>
        </p:nvSpPr>
        <p:spPr>
          <a:xfrm>
            <a:off x="5293777" y="642279"/>
            <a:ext cx="6096000" cy="645160"/>
          </a:xfrm>
          <a:prstGeom prst="rect">
            <a:avLst/>
          </a:prstGeom>
        </p:spPr>
        <p:txBody>
          <a:bodyPr>
            <a:spAutoFit/>
          </a:bodyPr>
          <a:lstStyle/>
          <a:p>
            <a:pPr>
              <a:lnSpc>
                <a:spcPct val="150000"/>
              </a:lnSpc>
            </a:pPr>
            <a:r>
              <a:rPr lang="en-US" altLang="zh-CN" sz="2400" dirty="0">
                <a:cs typeface="+mn-ea"/>
                <a:sym typeface="+mn-lt"/>
              </a:rPr>
              <a:t>单页应用相对多页应用的优点和缺点：</a:t>
            </a:r>
            <a:endParaRPr lang="en-US" altLang="zh-CN" sz="2400" dirty="0">
              <a:cs typeface="+mn-ea"/>
              <a:sym typeface="+mn-lt"/>
            </a:endParaRPr>
          </a:p>
        </p:txBody>
      </p:sp>
      <p:sp>
        <p:nvSpPr>
          <p:cNvPr id="2" name="矩形 1"/>
          <p:cNvSpPr/>
          <p:nvPr/>
        </p:nvSpPr>
        <p:spPr>
          <a:xfrm>
            <a:off x="5293777" y="1321094"/>
            <a:ext cx="6096000" cy="3830955"/>
          </a:xfrm>
          <a:prstGeom prst="rect">
            <a:avLst/>
          </a:prstGeom>
        </p:spPr>
        <p:txBody>
          <a:bodyPr>
            <a:spAutoFit/>
          </a:bodyPr>
          <a:p>
            <a:pPr>
              <a:lnSpc>
                <a:spcPct val="150000"/>
              </a:lnSpc>
            </a:pPr>
            <a:r>
              <a:rPr lang="en-US" altLang="zh-CN" dirty="0">
                <a:cs typeface="+mn-ea"/>
                <a:sym typeface="+mn-lt"/>
              </a:rPr>
              <a:t>优点：</a:t>
            </a:r>
            <a:endParaRPr lang="en-US" altLang="zh-CN" dirty="0">
              <a:cs typeface="+mn-ea"/>
              <a:sym typeface="+mn-lt"/>
            </a:endParaRPr>
          </a:p>
          <a:p>
            <a:pPr>
              <a:lnSpc>
                <a:spcPct val="150000"/>
              </a:lnSpc>
            </a:pPr>
            <a:r>
              <a:rPr lang="en-US" altLang="zh-CN" dirty="0">
                <a:cs typeface="+mn-ea"/>
                <a:sym typeface="+mn-lt"/>
              </a:rPr>
              <a:t>1. 良好的前后端分离，解耦前后端关注点，前端负责数据交互和界面显示，后端负责数据存储和计算，各司其职，不会把前后端的逻辑混杂在一起</a:t>
            </a:r>
            <a:endParaRPr lang="en-US" altLang="zh-CN" dirty="0">
              <a:cs typeface="+mn-ea"/>
              <a:sym typeface="+mn-lt"/>
            </a:endParaRPr>
          </a:p>
          <a:p>
            <a:pPr>
              <a:lnSpc>
                <a:spcPct val="150000"/>
              </a:lnSpc>
            </a:pPr>
            <a:r>
              <a:rPr lang="en-US" altLang="zh-CN" dirty="0">
                <a:cs typeface="+mn-ea"/>
                <a:sym typeface="+mn-lt"/>
              </a:rPr>
              <a:t>2. 使后端API通用化，一套代码即可运用于web端、移动端、小程序等，提高网站可移植性</a:t>
            </a:r>
            <a:endParaRPr lang="en-US" altLang="zh-CN" dirty="0">
              <a:cs typeface="+mn-ea"/>
              <a:sym typeface="+mn-lt"/>
            </a:endParaRPr>
          </a:p>
          <a:p>
            <a:pPr>
              <a:lnSpc>
                <a:spcPct val="150000"/>
              </a:lnSpc>
            </a:pPr>
            <a:r>
              <a:rPr lang="en-US" altLang="zh-CN" dirty="0">
                <a:cs typeface="+mn-ea"/>
                <a:sym typeface="+mn-lt"/>
              </a:rPr>
              <a:t>3. 页面切换不需要进行对html的请求，速度快，同时由于服务端不再负责模板渲染、输出页面等工作，减小了对服务器的压力</a:t>
            </a:r>
            <a:endParaRPr lang="en-US" altLang="zh-CN"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统一css预处理器</a:t>
            </a:r>
            <a:endParaRPr lang="zh-CN" altLang="en-US" sz="3600" b="1" dirty="0">
              <a:solidFill>
                <a:schemeClr val="bg1"/>
              </a:solidFill>
              <a:cs typeface="+mn-ea"/>
              <a:sym typeface="+mn-lt"/>
            </a:endParaRPr>
          </a:p>
        </p:txBody>
      </p:sp>
      <p:sp>
        <p:nvSpPr>
          <p:cNvPr id="7" name="矩形 6"/>
          <p:cNvSpPr/>
          <p:nvPr/>
        </p:nvSpPr>
        <p:spPr>
          <a:xfrm>
            <a:off x="3134204" y="3209500"/>
            <a:ext cx="7237236" cy="1753235"/>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使用less作为css预处理器，项目通用less配置，配置在less/style.less中，项目搭建中根据需求取用，对于单功能/单页面所需less配置，配置在style中</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7432675"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公用组件和工具函数通过单元测试</a:t>
            </a:r>
            <a:endParaRPr lang="zh-CN" altLang="en-US" sz="3600" b="1" dirty="0">
              <a:solidFill>
                <a:schemeClr val="bg1"/>
              </a:solidFill>
              <a:cs typeface="+mn-ea"/>
              <a:sym typeface="+mn-lt"/>
            </a:endParaRPr>
          </a:p>
        </p:txBody>
      </p:sp>
      <p:sp>
        <p:nvSpPr>
          <p:cNvPr id="7" name="矩形 6"/>
          <p:cNvSpPr/>
          <p:nvPr/>
        </p:nvSpPr>
        <p:spPr>
          <a:xfrm>
            <a:off x="3134204" y="3209500"/>
            <a:ext cx="7237236" cy="1198880"/>
          </a:xfrm>
          <a:prstGeom prst="rect">
            <a:avLst/>
          </a:prstGeom>
          <a:solidFill>
            <a:srgbClr val="2DB1A3"/>
          </a:solidFill>
        </p:spPr>
        <p:txBody>
          <a:bodyPr wrap="square">
            <a:spAutoFit/>
          </a:bodyPr>
          <a:lstStyle/>
          <a:p>
            <a:pPr>
              <a:lnSpc>
                <a:spcPct val="150000"/>
              </a:lnSpc>
            </a:pPr>
            <a:r>
              <a:rPr lang="zh-CN" sz="2400" dirty="0">
                <a:solidFill>
                  <a:schemeClr val="bg1"/>
                </a:solidFill>
                <a:cs typeface="+mn-ea"/>
                <a:sym typeface="+mn-lt"/>
              </a:rPr>
              <a:t>对工具函数进行测试，且添加公用配置文件时不能修改他人提交的配置内容</a:t>
            </a:r>
            <a:endParaRPr lang="zh-CN"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统一路由编写规范</a:t>
            </a:r>
            <a:endParaRPr lang="zh-CN" altLang="en-US" sz="3600" b="1" dirty="0">
              <a:solidFill>
                <a:schemeClr val="bg1"/>
              </a:solidFill>
              <a:cs typeface="+mn-ea"/>
              <a:sym typeface="+mn-lt"/>
            </a:endParaRPr>
          </a:p>
        </p:txBody>
      </p:sp>
      <p:sp>
        <p:nvSpPr>
          <p:cNvPr id="7" name="矩形 6"/>
          <p:cNvSpPr/>
          <p:nvPr/>
        </p:nvSpPr>
        <p:spPr>
          <a:xfrm>
            <a:off x="3134204" y="3209500"/>
            <a:ext cx="7237236" cy="1198880"/>
          </a:xfrm>
          <a:prstGeom prst="rect">
            <a:avLst/>
          </a:prstGeom>
          <a:solidFill>
            <a:srgbClr val="2DB1A3"/>
          </a:solidFill>
        </p:spPr>
        <p:txBody>
          <a:bodyPr wrap="square">
            <a:spAutoFit/>
          </a:bodyPr>
          <a:lstStyle/>
          <a:p>
            <a:pPr>
              <a:lnSpc>
                <a:spcPct val="150000"/>
              </a:lnSpc>
            </a:pPr>
            <a:r>
              <a:rPr lang="zh-CN" sz="2400" dirty="0">
                <a:solidFill>
                  <a:schemeClr val="bg1"/>
                </a:solidFill>
                <a:cs typeface="+mn-ea"/>
                <a:sym typeface="+mn-lt"/>
              </a:rPr>
              <a:t>根据路由去中心化概念，</a:t>
            </a:r>
            <a:r>
              <a:rPr sz="2400" dirty="0">
                <a:solidFill>
                  <a:schemeClr val="bg1"/>
                </a:solidFill>
                <a:cs typeface="+mn-ea"/>
                <a:sym typeface="+mn-lt"/>
              </a:rPr>
              <a:t>向router中提交路由模块文件夹，路由设置与页面组件名称保持一致</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统一Vuex编写规范</a:t>
            </a:r>
            <a:endParaRPr lang="zh-CN" altLang="en-US" sz="3600" b="1" dirty="0">
              <a:solidFill>
                <a:schemeClr val="bg1"/>
              </a:solidFill>
              <a:cs typeface="+mn-ea"/>
              <a:sym typeface="+mn-lt"/>
            </a:endParaRPr>
          </a:p>
        </p:txBody>
      </p:sp>
      <p:sp>
        <p:nvSpPr>
          <p:cNvPr id="7" name="矩形 6"/>
          <p:cNvSpPr/>
          <p:nvPr/>
        </p:nvSpPr>
        <p:spPr>
          <a:xfrm>
            <a:off x="3134204" y="3209500"/>
            <a:ext cx="7237236" cy="1753235"/>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对于项目通用资源，由store</a:t>
            </a:r>
            <a:r>
              <a:rPr lang="zh-CN" sz="2400" dirty="0">
                <a:solidFill>
                  <a:schemeClr val="bg1"/>
                </a:solidFill>
                <a:cs typeface="+mn-ea"/>
                <a:sym typeface="+mn-lt"/>
              </a:rPr>
              <a:t>下公用配置文件</a:t>
            </a:r>
            <a:r>
              <a:rPr sz="2400" dirty="0">
                <a:solidFill>
                  <a:schemeClr val="bg1"/>
                </a:solidFill>
                <a:cs typeface="+mn-ea"/>
                <a:sym typeface="+mn-lt"/>
              </a:rPr>
              <a:t>管理，对于单功能所需通用资源，向store提交资源模块文件夹</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统一网络请求规范</a:t>
            </a:r>
            <a:endParaRPr lang="zh-CN" altLang="en-US" sz="3600" b="1" dirty="0">
              <a:solidFill>
                <a:schemeClr val="bg1"/>
              </a:solidFill>
              <a:cs typeface="+mn-ea"/>
              <a:sym typeface="+mn-lt"/>
            </a:endParaRPr>
          </a:p>
        </p:txBody>
      </p:sp>
      <p:sp>
        <p:nvSpPr>
          <p:cNvPr id="7" name="矩形 6"/>
          <p:cNvSpPr/>
          <p:nvPr/>
        </p:nvSpPr>
        <p:spPr>
          <a:xfrm>
            <a:off x="3030064" y="3105360"/>
            <a:ext cx="7237236" cy="1753235"/>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使用封装网络请求工具函数api.js处理网络请求，根据API类别封装同类别API</a:t>
            </a:r>
            <a:r>
              <a:rPr lang="zh-CN" sz="2400" dirty="0">
                <a:solidFill>
                  <a:schemeClr val="bg1"/>
                </a:solidFill>
                <a:cs typeface="+mn-ea"/>
                <a:sym typeface="+mn-lt"/>
              </a:rPr>
              <a:t>的</a:t>
            </a:r>
            <a:r>
              <a:rPr lang="en-US" altLang="zh-CN" sz="2400" dirty="0">
                <a:solidFill>
                  <a:schemeClr val="bg1"/>
                </a:solidFill>
                <a:cs typeface="+mn-ea"/>
                <a:sym typeface="+mn-lt"/>
              </a:rPr>
              <a:t>js</a:t>
            </a:r>
            <a:r>
              <a:rPr lang="zh-CN" altLang="en-US" sz="2400" dirty="0">
                <a:solidFill>
                  <a:schemeClr val="bg1"/>
                </a:solidFill>
                <a:cs typeface="+mn-ea"/>
                <a:sym typeface="+mn-lt"/>
              </a:rPr>
              <a:t>文件</a:t>
            </a:r>
            <a:r>
              <a:rPr sz="2400" dirty="0">
                <a:solidFill>
                  <a:schemeClr val="bg1"/>
                </a:solidFill>
                <a:cs typeface="+mn-ea"/>
                <a:sym typeface="+mn-lt"/>
              </a:rPr>
              <a:t>，</a:t>
            </a:r>
            <a:r>
              <a:rPr lang="zh-CN" sz="2400" dirty="0">
                <a:solidFill>
                  <a:schemeClr val="bg1"/>
                </a:solidFill>
                <a:cs typeface="+mn-ea"/>
                <a:sym typeface="+mn-lt"/>
              </a:rPr>
              <a:t>书写在</a:t>
            </a:r>
            <a:r>
              <a:rPr sz="2400" dirty="0">
                <a:solidFill>
                  <a:schemeClr val="bg1"/>
                </a:solidFill>
                <a:cs typeface="+mn-ea"/>
                <a:sym typeface="+mn-lt"/>
              </a:rPr>
              <a:t>service</a:t>
            </a:r>
            <a:r>
              <a:rPr lang="zh-CN" sz="2400" dirty="0">
                <a:solidFill>
                  <a:schemeClr val="bg1"/>
                </a:solidFill>
                <a:cs typeface="+mn-ea"/>
                <a:sym typeface="+mn-lt"/>
              </a:rPr>
              <a:t>目录下，供外部调用</a:t>
            </a:r>
            <a:r>
              <a:rPr sz="2400" dirty="0">
                <a:solidFill>
                  <a:schemeClr val="bg1"/>
                </a:solidFill>
                <a:cs typeface="+mn-ea"/>
                <a:sym typeface="+mn-lt"/>
              </a:rPr>
              <a:t>，API</a:t>
            </a:r>
            <a:r>
              <a:rPr lang="zh-CN" sz="2400" dirty="0">
                <a:solidFill>
                  <a:schemeClr val="bg1"/>
                </a:solidFill>
                <a:cs typeface="+mn-ea"/>
                <a:sym typeface="+mn-lt"/>
              </a:rPr>
              <a:t>方法</a:t>
            </a:r>
            <a:r>
              <a:rPr sz="2400" dirty="0">
                <a:solidFill>
                  <a:schemeClr val="bg1"/>
                </a:solidFill>
                <a:cs typeface="+mn-ea"/>
                <a:sym typeface="+mn-lt"/>
              </a:rPr>
              <a:t>书写必须添加注释</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统一组件编写规范</a:t>
            </a:r>
            <a:endParaRPr lang="zh-CN" altLang="en-US" sz="3600" b="1" dirty="0">
              <a:solidFill>
                <a:schemeClr val="bg1"/>
              </a:solidFill>
              <a:cs typeface="+mn-ea"/>
              <a:sym typeface="+mn-lt"/>
            </a:endParaRPr>
          </a:p>
        </p:txBody>
      </p:sp>
      <p:sp>
        <p:nvSpPr>
          <p:cNvPr id="7" name="矩形 6"/>
          <p:cNvSpPr/>
          <p:nvPr/>
        </p:nvSpPr>
        <p:spPr>
          <a:xfrm>
            <a:off x="3030064" y="3105360"/>
            <a:ext cx="7237236" cy="1753235"/>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根据页面作为逻辑向view提交页面文件夹，再在页面文件夹中书写页面组件以及可能使用的页面重用组件</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统一组件模板规范</a:t>
            </a:r>
            <a:endParaRPr lang="zh-CN" altLang="en-US" sz="3600" b="1" dirty="0">
              <a:solidFill>
                <a:schemeClr val="bg1"/>
              </a:solidFill>
              <a:cs typeface="+mn-ea"/>
              <a:sym typeface="+mn-lt"/>
            </a:endParaRPr>
          </a:p>
        </p:txBody>
      </p:sp>
      <p:sp>
        <p:nvSpPr>
          <p:cNvPr id="7" name="矩形 6"/>
          <p:cNvSpPr/>
          <p:nvPr/>
        </p:nvSpPr>
        <p:spPr>
          <a:xfrm>
            <a:off x="3030064" y="3105360"/>
            <a:ext cx="7237236" cy="1198880"/>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使用一套统一结构的vue文件模板</a:t>
            </a:r>
            <a:r>
              <a:rPr lang="zh-CN" sz="2400" dirty="0">
                <a:solidFill>
                  <a:schemeClr val="bg1"/>
                </a:solidFill>
                <a:cs typeface="+mn-ea"/>
                <a:sym typeface="+mn-lt"/>
              </a:rPr>
              <a:t>，在</a:t>
            </a:r>
            <a:r>
              <a:rPr lang="en-US" altLang="zh-CN" sz="2400" dirty="0">
                <a:solidFill>
                  <a:schemeClr val="bg1"/>
                </a:solidFill>
                <a:cs typeface="+mn-ea"/>
                <a:sym typeface="+mn-lt"/>
              </a:rPr>
              <a:t>vscode</a:t>
            </a:r>
            <a:r>
              <a:rPr lang="zh-CN" altLang="en-US" sz="2400" dirty="0">
                <a:solidFill>
                  <a:schemeClr val="bg1"/>
                </a:solidFill>
                <a:cs typeface="+mn-ea"/>
                <a:sym typeface="+mn-lt"/>
              </a:rPr>
              <a:t>中可在【首选项】</a:t>
            </a:r>
            <a:r>
              <a:rPr lang="en-US" altLang="zh-CN" sz="2400" dirty="0">
                <a:solidFill>
                  <a:schemeClr val="bg1"/>
                </a:solidFill>
                <a:cs typeface="+mn-ea"/>
                <a:sym typeface="+mn-lt"/>
              </a:rPr>
              <a:t>-</a:t>
            </a:r>
            <a:r>
              <a:rPr lang="zh-CN" altLang="en-US" sz="2400" dirty="0">
                <a:solidFill>
                  <a:schemeClr val="bg1"/>
                </a:solidFill>
                <a:cs typeface="+mn-ea"/>
                <a:sym typeface="+mn-lt"/>
              </a:rPr>
              <a:t>【用户片段】中进行定义，方便使用</a:t>
            </a:r>
            <a:endParaRPr lang="zh-CN" altLang="en-US"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统一Vue风格规范</a:t>
            </a:r>
            <a:endParaRPr lang="zh-CN" altLang="en-US" sz="3600" b="1" dirty="0">
              <a:solidFill>
                <a:schemeClr val="bg1"/>
              </a:solidFill>
              <a:cs typeface="+mn-ea"/>
              <a:sym typeface="+mn-lt"/>
            </a:endParaRPr>
          </a:p>
        </p:txBody>
      </p:sp>
      <p:sp>
        <p:nvSpPr>
          <p:cNvPr id="7" name="矩形 6"/>
          <p:cNvSpPr/>
          <p:nvPr/>
        </p:nvSpPr>
        <p:spPr>
          <a:xfrm>
            <a:off x="3030064" y="3105360"/>
            <a:ext cx="7237236" cy="645160"/>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参考</a:t>
            </a:r>
            <a:r>
              <a:rPr lang="zh-CN" sz="2400" dirty="0">
                <a:solidFill>
                  <a:schemeClr val="bg1"/>
                </a:solidFill>
                <a:cs typeface="+mn-ea"/>
                <a:sym typeface="+mn-lt"/>
              </a:rPr>
              <a:t>官方网站中风格指南</a:t>
            </a:r>
            <a:endParaRPr lang="zh-CN"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425196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统一代码注释规范</a:t>
            </a:r>
            <a:endParaRPr lang="zh-CN" altLang="en-US" sz="3600" b="1" dirty="0">
              <a:solidFill>
                <a:schemeClr val="bg1"/>
              </a:solidFill>
              <a:cs typeface="+mn-ea"/>
              <a:sym typeface="+mn-lt"/>
            </a:endParaRPr>
          </a:p>
        </p:txBody>
      </p:sp>
      <p:sp>
        <p:nvSpPr>
          <p:cNvPr id="7" name="矩形 6"/>
          <p:cNvSpPr/>
          <p:nvPr/>
        </p:nvSpPr>
        <p:spPr>
          <a:xfrm>
            <a:off x="3030064" y="3105360"/>
            <a:ext cx="7237236" cy="1753235"/>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使用JSDoc注释规范书写组件、方法等注释</a:t>
            </a:r>
            <a:endParaRPr sz="2400" dirty="0">
              <a:solidFill>
                <a:schemeClr val="bg1"/>
              </a:solidFill>
              <a:cs typeface="+mn-ea"/>
              <a:sym typeface="+mn-lt"/>
            </a:endParaRPr>
          </a:p>
          <a:p>
            <a:pPr>
              <a:lnSpc>
                <a:spcPct val="150000"/>
              </a:lnSpc>
            </a:pPr>
            <a:endParaRPr sz="2400" dirty="0">
              <a:solidFill>
                <a:schemeClr val="bg1"/>
              </a:solidFill>
              <a:cs typeface="+mn-ea"/>
              <a:sym typeface="+mn-lt"/>
            </a:endParaRPr>
          </a:p>
          <a:p>
            <a:pPr>
              <a:lnSpc>
                <a:spcPct val="150000"/>
              </a:lnSpc>
            </a:pPr>
            <a:r>
              <a:rPr lang="zh-CN" sz="2400" dirty="0">
                <a:solidFill>
                  <a:schemeClr val="accent2">
                    <a:lumMod val="60000"/>
                    <a:lumOff val="40000"/>
                  </a:schemeClr>
                </a:solidFill>
                <a:cs typeface="+mn-ea"/>
                <a:sym typeface="+mn-lt"/>
              </a:rPr>
              <a:t>使用演示</a:t>
            </a:r>
            <a:endParaRPr lang="zh-CN" sz="2400" dirty="0">
              <a:solidFill>
                <a:schemeClr val="accent2">
                  <a:lumMod val="60000"/>
                  <a:lumOff val="40000"/>
                </a:schemeClr>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7150" y="1757680"/>
            <a:ext cx="9448800" cy="3312795"/>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134360" y="2042795"/>
            <a:ext cx="6344920" cy="645160"/>
          </a:xfrm>
          <a:prstGeom prst="rect">
            <a:avLst/>
          </a:prstGeom>
          <a:solidFill>
            <a:srgbClr val="2DB1A3"/>
          </a:solidFill>
        </p:spPr>
        <p:txBody>
          <a:bodyPr wrap="square" rtlCol="0">
            <a:spAutoFit/>
          </a:bodyPr>
          <a:lstStyle/>
          <a:p>
            <a:pPr algn="dist"/>
            <a:r>
              <a:rPr lang="zh-CN" altLang="en-US" sz="3600" b="1" dirty="0">
                <a:solidFill>
                  <a:schemeClr val="bg1"/>
                </a:solidFill>
                <a:cs typeface="+mn-ea"/>
                <a:sym typeface="+mn-lt"/>
              </a:rPr>
              <a:t>统一网络请求模拟测试工具</a:t>
            </a:r>
            <a:endParaRPr lang="zh-CN" altLang="en-US" sz="3600" b="1" dirty="0">
              <a:solidFill>
                <a:schemeClr val="bg1"/>
              </a:solidFill>
              <a:cs typeface="+mn-ea"/>
              <a:sym typeface="+mn-lt"/>
            </a:endParaRPr>
          </a:p>
        </p:txBody>
      </p:sp>
      <p:sp>
        <p:nvSpPr>
          <p:cNvPr id="7" name="矩形 6"/>
          <p:cNvSpPr/>
          <p:nvPr/>
        </p:nvSpPr>
        <p:spPr>
          <a:xfrm>
            <a:off x="3030064" y="3105360"/>
            <a:ext cx="7237236" cy="645160"/>
          </a:xfrm>
          <a:prstGeom prst="rect">
            <a:avLst/>
          </a:prstGeom>
          <a:solidFill>
            <a:srgbClr val="2DB1A3"/>
          </a:solidFill>
        </p:spPr>
        <p:txBody>
          <a:bodyPr wrap="square">
            <a:spAutoFit/>
          </a:bodyPr>
          <a:lstStyle/>
          <a:p>
            <a:pPr>
              <a:lnSpc>
                <a:spcPct val="150000"/>
              </a:lnSpc>
            </a:pPr>
            <a:r>
              <a:rPr sz="2400" dirty="0">
                <a:solidFill>
                  <a:schemeClr val="bg1"/>
                </a:solidFill>
                <a:cs typeface="+mn-ea"/>
                <a:sym typeface="+mn-lt"/>
              </a:rPr>
              <a:t>使用Mock.js模拟网络请求</a:t>
            </a:r>
            <a:endParaRPr sz="2400" dirty="0">
              <a:solidFill>
                <a:schemeClr val="bg1"/>
              </a:solidFill>
              <a:cs typeface="+mn-ea"/>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67893" b="52071"/>
          <a:stretch>
            <a:fillRect/>
          </a:stretch>
        </p:blipFill>
        <p:spPr>
          <a:xfrm>
            <a:off x="1557655" y="1636395"/>
            <a:ext cx="1175385" cy="277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651212" y="641683"/>
            <a:ext cx="2050742" cy="5528570"/>
          </a:xfrm>
          <a:prstGeom prst="rect">
            <a:avLst/>
          </a:prstGeom>
          <a:solidFill>
            <a:srgbClr val="2DB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759388" y="1880046"/>
            <a:ext cx="2324340" cy="3097907"/>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69396" t="50000"/>
          <a:stretch>
            <a:fillRect/>
          </a:stretch>
        </p:blipFill>
        <p:spPr>
          <a:xfrm>
            <a:off x="4464977" y="1731907"/>
            <a:ext cx="397776" cy="10268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7893" b="52071"/>
          <a:stretch>
            <a:fillRect/>
          </a:stretch>
        </p:blipFill>
        <p:spPr>
          <a:xfrm>
            <a:off x="4445438" y="4052652"/>
            <a:ext cx="417315" cy="98435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50000" r="56227"/>
          <a:stretch>
            <a:fillRect/>
          </a:stretch>
        </p:blipFill>
        <p:spPr>
          <a:xfrm>
            <a:off x="4412464" y="2780234"/>
            <a:ext cx="568941" cy="1026896"/>
          </a:xfrm>
          <a:prstGeom prst="rect">
            <a:avLst/>
          </a:prstGeom>
        </p:spPr>
      </p:pic>
      <p:sp>
        <p:nvSpPr>
          <p:cNvPr id="10" name="矩形 9"/>
          <p:cNvSpPr/>
          <p:nvPr/>
        </p:nvSpPr>
        <p:spPr>
          <a:xfrm>
            <a:off x="5293777" y="642279"/>
            <a:ext cx="6096000" cy="645160"/>
          </a:xfrm>
          <a:prstGeom prst="rect">
            <a:avLst/>
          </a:prstGeom>
        </p:spPr>
        <p:txBody>
          <a:bodyPr>
            <a:spAutoFit/>
          </a:bodyPr>
          <a:lstStyle/>
          <a:p>
            <a:pPr>
              <a:lnSpc>
                <a:spcPct val="150000"/>
              </a:lnSpc>
            </a:pPr>
            <a:r>
              <a:rPr lang="en-US" altLang="zh-CN" sz="2400" dirty="0">
                <a:cs typeface="+mn-ea"/>
                <a:sym typeface="+mn-lt"/>
              </a:rPr>
              <a:t>单页应用相对多页应用的优点和缺点：</a:t>
            </a:r>
            <a:endParaRPr lang="en-US" altLang="zh-CN" sz="2400" dirty="0">
              <a:cs typeface="+mn-ea"/>
              <a:sym typeface="+mn-lt"/>
            </a:endParaRPr>
          </a:p>
        </p:txBody>
      </p:sp>
      <p:sp>
        <p:nvSpPr>
          <p:cNvPr id="2" name="矩形 1"/>
          <p:cNvSpPr/>
          <p:nvPr/>
        </p:nvSpPr>
        <p:spPr>
          <a:xfrm>
            <a:off x="5293777" y="2137069"/>
            <a:ext cx="6096000" cy="2584450"/>
          </a:xfrm>
          <a:prstGeom prst="rect">
            <a:avLst/>
          </a:prstGeom>
        </p:spPr>
        <p:txBody>
          <a:bodyPr>
            <a:spAutoFit/>
          </a:bodyPr>
          <a:p>
            <a:pPr>
              <a:lnSpc>
                <a:spcPct val="150000"/>
              </a:lnSpc>
            </a:pPr>
            <a:r>
              <a:rPr lang="en-US" altLang="zh-CN" dirty="0">
                <a:cs typeface="+mn-ea"/>
                <a:sym typeface="+mn-lt"/>
              </a:rPr>
              <a:t>缺点：</a:t>
            </a:r>
            <a:endParaRPr lang="en-US" altLang="zh-CN" dirty="0">
              <a:cs typeface="+mn-ea"/>
              <a:sym typeface="+mn-lt"/>
            </a:endParaRPr>
          </a:p>
          <a:p>
            <a:pPr>
              <a:lnSpc>
                <a:spcPct val="150000"/>
              </a:lnSpc>
            </a:pPr>
            <a:r>
              <a:rPr lang="en-US" altLang="zh-CN" dirty="0">
                <a:cs typeface="+mn-ea"/>
                <a:sym typeface="+mn-lt"/>
              </a:rPr>
              <a:t>1. 不利于SEO（搜索引擎优化），不方便网页得到优先的关键词自然排名，不方便爬虫进行数据爬取</a:t>
            </a:r>
            <a:endParaRPr lang="en-US" altLang="zh-CN" dirty="0">
              <a:cs typeface="+mn-ea"/>
              <a:sym typeface="+mn-lt"/>
            </a:endParaRPr>
          </a:p>
          <a:p>
            <a:pPr>
              <a:lnSpc>
                <a:spcPct val="150000"/>
              </a:lnSpc>
            </a:pPr>
            <a:r>
              <a:rPr lang="en-US" altLang="zh-CN" dirty="0">
                <a:cs typeface="+mn-ea"/>
                <a:sym typeface="+mn-lt"/>
              </a:rPr>
              <a:t>2. 初次加载由于需请求大量文件，耗时过多</a:t>
            </a:r>
            <a:endParaRPr lang="en-US" altLang="zh-CN" dirty="0">
              <a:cs typeface="+mn-ea"/>
              <a:sym typeface="+mn-lt"/>
            </a:endParaRPr>
          </a:p>
          <a:p>
            <a:pPr>
              <a:lnSpc>
                <a:spcPct val="150000"/>
              </a:lnSpc>
            </a:pPr>
            <a:r>
              <a:rPr lang="en-US" altLang="zh-CN" dirty="0">
                <a:cs typeface="+mn-ea"/>
                <a:sym typeface="+mn-lt"/>
              </a:rPr>
              <a:t>3. 前进、后退、地址栏、书签等路由变化操作需要程序管理，页面复杂度提高</a:t>
            </a:r>
            <a:endParaRPr lang="en-US" altLang="zh-CN"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934287" y="3292264"/>
            <a:ext cx="4323425" cy="645160"/>
          </a:xfrm>
          <a:prstGeom prst="rect">
            <a:avLst/>
          </a:prstGeom>
          <a:noFill/>
        </p:spPr>
        <p:txBody>
          <a:bodyPr wrap="square" rtlCol="0">
            <a:spAutoFit/>
          </a:bodyPr>
          <a:lstStyle/>
          <a:p>
            <a:pPr algn="dist"/>
            <a:r>
              <a:rPr lang="zh-CN" altLang="en-US" sz="3600" dirty="0">
                <a:cs typeface="+mn-ea"/>
                <a:sym typeface="+mn-lt"/>
              </a:rPr>
              <a:t>项目演示</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864941" y="4404953"/>
            <a:ext cx="1640417" cy="1608667"/>
            <a:chOff x="9266768" y="3607859"/>
            <a:chExt cx="1640417" cy="1608667"/>
          </a:xfrm>
        </p:grpSpPr>
        <p:sp>
          <p:nvSpPr>
            <p:cNvPr id="38" name="Rectangle 13"/>
            <p:cNvSpPr>
              <a:spLocks noChangeArrowheads="1"/>
            </p:cNvSpPr>
            <p:nvPr/>
          </p:nvSpPr>
          <p:spPr bwMode="auto">
            <a:xfrm>
              <a:off x="9266768" y="3607859"/>
              <a:ext cx="1640417" cy="1608667"/>
            </a:xfrm>
            <a:prstGeom prst="rect">
              <a:avLst/>
            </a:prstGeom>
            <a:solidFill>
              <a:srgbClr val="2EB0A2"/>
            </a:solidFill>
            <a:ln>
              <a:noFill/>
            </a:ln>
          </p:spPr>
          <p:txBody>
            <a:bodyPr/>
            <a:lstStyle/>
            <a:p>
              <a:pPr>
                <a:defRPr/>
              </a:pPr>
              <a:endParaRPr lang="zh-CN" altLang="en-US" sz="2400" kern="0" dirty="0">
                <a:solidFill>
                  <a:schemeClr val="bg1"/>
                </a:solidFill>
                <a:latin typeface="+mn-ea"/>
              </a:endParaRPr>
            </a:p>
          </p:txBody>
        </p:sp>
        <p:grpSp>
          <p:nvGrpSpPr>
            <p:cNvPr id="39" name="Group 17"/>
            <p:cNvGrpSpPr/>
            <p:nvPr/>
          </p:nvGrpSpPr>
          <p:grpSpPr bwMode="auto">
            <a:xfrm>
              <a:off x="9846733" y="4107393"/>
              <a:ext cx="476251" cy="613833"/>
              <a:chOff x="0" y="0"/>
              <a:chExt cx="225" cy="290"/>
            </a:xfrm>
          </p:grpSpPr>
          <p:sp>
            <p:nvSpPr>
              <p:cNvPr id="40" name="Freeform 18"/>
              <p:cNvSpPr/>
              <p:nvPr/>
            </p:nvSpPr>
            <p:spPr bwMode="auto">
              <a:xfrm>
                <a:off x="0" y="0"/>
                <a:ext cx="225" cy="290"/>
              </a:xfrm>
              <a:custGeom>
                <a:avLst/>
                <a:gdLst>
                  <a:gd name="T0" fmla="*/ 21 w 95"/>
                  <a:gd name="T1" fmla="*/ 112 h 123"/>
                  <a:gd name="T2" fmla="*/ 11 w 95"/>
                  <a:gd name="T3" fmla="*/ 112 h 123"/>
                  <a:gd name="T4" fmla="*/ 11 w 95"/>
                  <a:gd name="T5" fmla="*/ 10 h 123"/>
                  <a:gd name="T6" fmla="*/ 90 w 95"/>
                  <a:gd name="T7" fmla="*/ 10 h 123"/>
                  <a:gd name="T8" fmla="*/ 95 w 95"/>
                  <a:gd name="T9" fmla="*/ 5 h 123"/>
                  <a:gd name="T10" fmla="*/ 90 w 95"/>
                  <a:gd name="T11" fmla="*/ 0 h 123"/>
                  <a:gd name="T12" fmla="*/ 5 w 95"/>
                  <a:gd name="T13" fmla="*/ 0 h 123"/>
                  <a:gd name="T14" fmla="*/ 0 w 95"/>
                  <a:gd name="T15" fmla="*/ 5 h 123"/>
                  <a:gd name="T16" fmla="*/ 0 w 95"/>
                  <a:gd name="T17" fmla="*/ 118 h 123"/>
                  <a:gd name="T18" fmla="*/ 5 w 95"/>
                  <a:gd name="T19" fmla="*/ 123 h 123"/>
                  <a:gd name="T20" fmla="*/ 21 w 95"/>
                  <a:gd name="T21" fmla="*/ 123 h 123"/>
                  <a:gd name="T22" fmla="*/ 26 w 95"/>
                  <a:gd name="T23" fmla="*/ 118 h 123"/>
                  <a:gd name="T24" fmla="*/ 21 w 95"/>
                  <a:gd name="T25" fmla="*/ 1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23">
                    <a:moveTo>
                      <a:pt x="21" y="112"/>
                    </a:moveTo>
                    <a:cubicBezTo>
                      <a:pt x="11" y="112"/>
                      <a:pt x="11" y="112"/>
                      <a:pt x="11" y="112"/>
                    </a:cubicBezTo>
                    <a:cubicBezTo>
                      <a:pt x="11" y="10"/>
                      <a:pt x="11" y="10"/>
                      <a:pt x="11" y="10"/>
                    </a:cubicBezTo>
                    <a:cubicBezTo>
                      <a:pt x="90" y="10"/>
                      <a:pt x="90" y="10"/>
                      <a:pt x="90" y="10"/>
                    </a:cubicBezTo>
                    <a:cubicBezTo>
                      <a:pt x="93" y="10"/>
                      <a:pt x="95" y="8"/>
                      <a:pt x="95" y="5"/>
                    </a:cubicBezTo>
                    <a:cubicBezTo>
                      <a:pt x="95" y="2"/>
                      <a:pt x="93" y="0"/>
                      <a:pt x="90" y="0"/>
                    </a:cubicBezTo>
                    <a:cubicBezTo>
                      <a:pt x="5" y="0"/>
                      <a:pt x="5" y="0"/>
                      <a:pt x="5" y="0"/>
                    </a:cubicBezTo>
                    <a:cubicBezTo>
                      <a:pt x="2" y="0"/>
                      <a:pt x="0" y="2"/>
                      <a:pt x="0" y="5"/>
                    </a:cubicBezTo>
                    <a:cubicBezTo>
                      <a:pt x="0" y="118"/>
                      <a:pt x="0" y="118"/>
                      <a:pt x="0" y="118"/>
                    </a:cubicBezTo>
                    <a:cubicBezTo>
                      <a:pt x="0" y="121"/>
                      <a:pt x="2" y="123"/>
                      <a:pt x="5" y="123"/>
                    </a:cubicBezTo>
                    <a:cubicBezTo>
                      <a:pt x="21" y="123"/>
                      <a:pt x="21" y="123"/>
                      <a:pt x="21" y="123"/>
                    </a:cubicBezTo>
                    <a:cubicBezTo>
                      <a:pt x="24" y="123"/>
                      <a:pt x="26" y="121"/>
                      <a:pt x="26" y="118"/>
                    </a:cubicBezTo>
                    <a:cubicBezTo>
                      <a:pt x="26" y="115"/>
                      <a:pt x="24" y="112"/>
                      <a:pt x="21"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sp>
            <p:nvSpPr>
              <p:cNvPr id="41" name="Freeform 19"/>
              <p:cNvSpPr/>
              <p:nvPr/>
            </p:nvSpPr>
            <p:spPr bwMode="auto">
              <a:xfrm>
                <a:off x="142" y="170"/>
                <a:ext cx="83" cy="120"/>
              </a:xfrm>
              <a:custGeom>
                <a:avLst/>
                <a:gdLst>
                  <a:gd name="T0" fmla="*/ 30 w 35"/>
                  <a:gd name="T1" fmla="*/ 0 h 51"/>
                  <a:gd name="T2" fmla="*/ 25 w 35"/>
                  <a:gd name="T3" fmla="*/ 5 h 51"/>
                  <a:gd name="T4" fmla="*/ 25 w 35"/>
                  <a:gd name="T5" fmla="*/ 40 h 51"/>
                  <a:gd name="T6" fmla="*/ 5 w 35"/>
                  <a:gd name="T7" fmla="*/ 40 h 51"/>
                  <a:gd name="T8" fmla="*/ 0 w 35"/>
                  <a:gd name="T9" fmla="*/ 46 h 51"/>
                  <a:gd name="T10" fmla="*/ 5 w 35"/>
                  <a:gd name="T11" fmla="*/ 51 h 51"/>
                  <a:gd name="T12" fmla="*/ 30 w 35"/>
                  <a:gd name="T13" fmla="*/ 51 h 51"/>
                  <a:gd name="T14" fmla="*/ 34 w 35"/>
                  <a:gd name="T15" fmla="*/ 49 h 51"/>
                  <a:gd name="T16" fmla="*/ 35 w 35"/>
                  <a:gd name="T17" fmla="*/ 46 h 51"/>
                  <a:gd name="T18" fmla="*/ 35 w 35"/>
                  <a:gd name="T19" fmla="*/ 5 h 51"/>
                  <a:gd name="T20" fmla="*/ 30 w 3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30" y="0"/>
                    </a:moveTo>
                    <a:cubicBezTo>
                      <a:pt x="27" y="0"/>
                      <a:pt x="25" y="2"/>
                      <a:pt x="25" y="5"/>
                    </a:cubicBezTo>
                    <a:cubicBezTo>
                      <a:pt x="25" y="40"/>
                      <a:pt x="25" y="40"/>
                      <a:pt x="25" y="40"/>
                    </a:cubicBezTo>
                    <a:cubicBezTo>
                      <a:pt x="5" y="40"/>
                      <a:pt x="5" y="40"/>
                      <a:pt x="5" y="40"/>
                    </a:cubicBezTo>
                    <a:cubicBezTo>
                      <a:pt x="2" y="40"/>
                      <a:pt x="0" y="43"/>
                      <a:pt x="0" y="46"/>
                    </a:cubicBezTo>
                    <a:cubicBezTo>
                      <a:pt x="0" y="49"/>
                      <a:pt x="2" y="51"/>
                      <a:pt x="5" y="51"/>
                    </a:cubicBezTo>
                    <a:cubicBezTo>
                      <a:pt x="30" y="51"/>
                      <a:pt x="30" y="51"/>
                      <a:pt x="30" y="51"/>
                    </a:cubicBezTo>
                    <a:cubicBezTo>
                      <a:pt x="32" y="51"/>
                      <a:pt x="33" y="50"/>
                      <a:pt x="34" y="49"/>
                    </a:cubicBezTo>
                    <a:cubicBezTo>
                      <a:pt x="35" y="48"/>
                      <a:pt x="35" y="47"/>
                      <a:pt x="35" y="46"/>
                    </a:cubicBezTo>
                    <a:cubicBezTo>
                      <a:pt x="35" y="5"/>
                      <a:pt x="35" y="5"/>
                      <a:pt x="35" y="5"/>
                    </a:cubicBezTo>
                    <a:cubicBezTo>
                      <a:pt x="35" y="2"/>
                      <a:pt x="33"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sp>
            <p:nvSpPr>
              <p:cNvPr id="42" name="Freeform 20"/>
              <p:cNvSpPr>
                <a:spLocks noEditPoints="1"/>
              </p:cNvSpPr>
              <p:nvPr/>
            </p:nvSpPr>
            <p:spPr bwMode="auto">
              <a:xfrm>
                <a:off x="81" y="59"/>
                <a:ext cx="141" cy="205"/>
              </a:xfrm>
              <a:custGeom>
                <a:avLst/>
                <a:gdLst>
                  <a:gd name="T0" fmla="*/ 52 w 60"/>
                  <a:gd name="T1" fmla="*/ 2 h 87"/>
                  <a:gd name="T2" fmla="*/ 46 w 60"/>
                  <a:gd name="T3" fmla="*/ 0 h 87"/>
                  <a:gd name="T4" fmla="*/ 35 w 60"/>
                  <a:gd name="T5" fmla="*/ 7 h 87"/>
                  <a:gd name="T6" fmla="*/ 1 w 60"/>
                  <a:gd name="T7" fmla="*/ 66 h 87"/>
                  <a:gd name="T8" fmla="*/ 0 w 60"/>
                  <a:gd name="T9" fmla="*/ 69 h 87"/>
                  <a:gd name="T10" fmla="*/ 0 w 60"/>
                  <a:gd name="T11" fmla="*/ 82 h 87"/>
                  <a:gd name="T12" fmla="*/ 3 w 60"/>
                  <a:gd name="T13" fmla="*/ 87 h 87"/>
                  <a:gd name="T14" fmla="*/ 6 w 60"/>
                  <a:gd name="T15" fmla="*/ 87 h 87"/>
                  <a:gd name="T16" fmla="*/ 8 w 60"/>
                  <a:gd name="T17" fmla="*/ 87 h 87"/>
                  <a:gd name="T18" fmla="*/ 20 w 60"/>
                  <a:gd name="T19" fmla="*/ 80 h 87"/>
                  <a:gd name="T20" fmla="*/ 22 w 60"/>
                  <a:gd name="T21" fmla="*/ 78 h 87"/>
                  <a:gd name="T22" fmla="*/ 56 w 60"/>
                  <a:gd name="T23" fmla="*/ 19 h 87"/>
                  <a:gd name="T24" fmla="*/ 52 w 60"/>
                  <a:gd name="T25" fmla="*/ 2 h 87"/>
                  <a:gd name="T26" fmla="*/ 47 w 60"/>
                  <a:gd name="T27" fmla="*/ 14 h 87"/>
                  <a:gd name="T28" fmla="*/ 14 w 60"/>
                  <a:gd name="T29" fmla="*/ 72 h 87"/>
                  <a:gd name="T30" fmla="*/ 11 w 60"/>
                  <a:gd name="T31" fmla="*/ 73 h 87"/>
                  <a:gd name="T32" fmla="*/ 11 w 60"/>
                  <a:gd name="T33" fmla="*/ 70 h 87"/>
                  <a:gd name="T34" fmla="*/ 44 w 60"/>
                  <a:gd name="T35" fmla="*/ 12 h 87"/>
                  <a:gd name="T36" fmla="*/ 47 w 60"/>
                  <a:gd name="T37" fmla="*/ 11 h 87"/>
                  <a:gd name="T38" fmla="*/ 47 w 60"/>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52" y="2"/>
                    </a:moveTo>
                    <a:cubicBezTo>
                      <a:pt x="50" y="1"/>
                      <a:pt x="48" y="0"/>
                      <a:pt x="46" y="0"/>
                    </a:cubicBezTo>
                    <a:cubicBezTo>
                      <a:pt x="41" y="0"/>
                      <a:pt x="37" y="3"/>
                      <a:pt x="35" y="7"/>
                    </a:cubicBezTo>
                    <a:cubicBezTo>
                      <a:pt x="1" y="66"/>
                      <a:pt x="1" y="66"/>
                      <a:pt x="1" y="66"/>
                    </a:cubicBezTo>
                    <a:cubicBezTo>
                      <a:pt x="0" y="67"/>
                      <a:pt x="0" y="68"/>
                      <a:pt x="0" y="69"/>
                    </a:cubicBezTo>
                    <a:cubicBezTo>
                      <a:pt x="0" y="82"/>
                      <a:pt x="0" y="82"/>
                      <a:pt x="0" y="82"/>
                    </a:cubicBezTo>
                    <a:cubicBezTo>
                      <a:pt x="0" y="84"/>
                      <a:pt x="1" y="86"/>
                      <a:pt x="3" y="87"/>
                    </a:cubicBezTo>
                    <a:cubicBezTo>
                      <a:pt x="4" y="87"/>
                      <a:pt x="5" y="87"/>
                      <a:pt x="6" y="87"/>
                    </a:cubicBezTo>
                    <a:cubicBezTo>
                      <a:pt x="7" y="87"/>
                      <a:pt x="7" y="87"/>
                      <a:pt x="8" y="87"/>
                    </a:cubicBezTo>
                    <a:cubicBezTo>
                      <a:pt x="20" y="80"/>
                      <a:pt x="20" y="80"/>
                      <a:pt x="20" y="80"/>
                    </a:cubicBezTo>
                    <a:cubicBezTo>
                      <a:pt x="21" y="80"/>
                      <a:pt x="22" y="79"/>
                      <a:pt x="22" y="78"/>
                    </a:cubicBezTo>
                    <a:cubicBezTo>
                      <a:pt x="56" y="19"/>
                      <a:pt x="56" y="19"/>
                      <a:pt x="56" y="19"/>
                    </a:cubicBezTo>
                    <a:cubicBezTo>
                      <a:pt x="60" y="13"/>
                      <a:pt x="58" y="6"/>
                      <a:pt x="52" y="2"/>
                    </a:cubicBezTo>
                    <a:close/>
                    <a:moveTo>
                      <a:pt x="47" y="14"/>
                    </a:moveTo>
                    <a:cubicBezTo>
                      <a:pt x="14" y="72"/>
                      <a:pt x="14" y="72"/>
                      <a:pt x="14" y="72"/>
                    </a:cubicBezTo>
                    <a:cubicBezTo>
                      <a:pt x="11" y="73"/>
                      <a:pt x="11" y="73"/>
                      <a:pt x="11" y="73"/>
                    </a:cubicBezTo>
                    <a:cubicBezTo>
                      <a:pt x="11" y="70"/>
                      <a:pt x="11" y="70"/>
                      <a:pt x="11" y="70"/>
                    </a:cubicBezTo>
                    <a:cubicBezTo>
                      <a:pt x="44" y="12"/>
                      <a:pt x="44" y="12"/>
                      <a:pt x="44" y="12"/>
                    </a:cubicBezTo>
                    <a:cubicBezTo>
                      <a:pt x="44" y="11"/>
                      <a:pt x="46" y="11"/>
                      <a:pt x="47" y="11"/>
                    </a:cubicBezTo>
                    <a:cubicBezTo>
                      <a:pt x="47" y="12"/>
                      <a:pt x="48" y="13"/>
                      <a:pt x="47"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sp>
            <p:nvSpPr>
              <p:cNvPr id="43" name="Freeform 21"/>
              <p:cNvSpPr/>
              <p:nvPr/>
            </p:nvSpPr>
            <p:spPr bwMode="auto">
              <a:xfrm>
                <a:off x="41" y="83"/>
                <a:ext cx="89" cy="23"/>
              </a:xfrm>
              <a:custGeom>
                <a:avLst/>
                <a:gdLst>
                  <a:gd name="T0" fmla="*/ 38 w 38"/>
                  <a:gd name="T1" fmla="*/ 5 h 10"/>
                  <a:gd name="T2" fmla="*/ 32 w 38"/>
                  <a:gd name="T3" fmla="*/ 0 h 10"/>
                  <a:gd name="T4" fmla="*/ 6 w 38"/>
                  <a:gd name="T5" fmla="*/ 0 h 10"/>
                  <a:gd name="T6" fmla="*/ 0 w 38"/>
                  <a:gd name="T7" fmla="*/ 5 h 10"/>
                  <a:gd name="T8" fmla="*/ 6 w 38"/>
                  <a:gd name="T9" fmla="*/ 10 h 10"/>
                  <a:gd name="T10" fmla="*/ 32 w 38"/>
                  <a:gd name="T11" fmla="*/ 10 h 10"/>
                  <a:gd name="T12" fmla="*/ 38 w 3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8" y="5"/>
                    </a:moveTo>
                    <a:cubicBezTo>
                      <a:pt x="38" y="2"/>
                      <a:pt x="35" y="0"/>
                      <a:pt x="32" y="0"/>
                    </a:cubicBezTo>
                    <a:cubicBezTo>
                      <a:pt x="6" y="0"/>
                      <a:pt x="6" y="0"/>
                      <a:pt x="6" y="0"/>
                    </a:cubicBezTo>
                    <a:cubicBezTo>
                      <a:pt x="3" y="0"/>
                      <a:pt x="0" y="2"/>
                      <a:pt x="0" y="5"/>
                    </a:cubicBezTo>
                    <a:cubicBezTo>
                      <a:pt x="0" y="8"/>
                      <a:pt x="3" y="10"/>
                      <a:pt x="6" y="10"/>
                    </a:cubicBezTo>
                    <a:cubicBezTo>
                      <a:pt x="32" y="10"/>
                      <a:pt x="32" y="10"/>
                      <a:pt x="32" y="10"/>
                    </a:cubicBezTo>
                    <a:cubicBezTo>
                      <a:pt x="35" y="10"/>
                      <a:pt x="38" y="8"/>
                      <a:pt x="3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sp>
            <p:nvSpPr>
              <p:cNvPr id="44" name="Freeform 22"/>
              <p:cNvSpPr/>
              <p:nvPr/>
            </p:nvSpPr>
            <p:spPr bwMode="auto">
              <a:xfrm>
                <a:off x="41" y="132"/>
                <a:ext cx="56" cy="24"/>
              </a:xfrm>
              <a:custGeom>
                <a:avLst/>
                <a:gdLst>
                  <a:gd name="T0" fmla="*/ 6 w 24"/>
                  <a:gd name="T1" fmla="*/ 0 h 10"/>
                  <a:gd name="T2" fmla="*/ 0 w 24"/>
                  <a:gd name="T3" fmla="*/ 5 h 10"/>
                  <a:gd name="T4" fmla="*/ 6 w 24"/>
                  <a:gd name="T5" fmla="*/ 10 h 10"/>
                  <a:gd name="T6" fmla="*/ 19 w 24"/>
                  <a:gd name="T7" fmla="*/ 10 h 10"/>
                  <a:gd name="T8" fmla="*/ 24 w 24"/>
                  <a:gd name="T9" fmla="*/ 5 h 10"/>
                  <a:gd name="T10" fmla="*/ 19 w 24"/>
                  <a:gd name="T11" fmla="*/ 0 h 10"/>
                  <a:gd name="T12" fmla="*/ 6 w 2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0"/>
                    </a:moveTo>
                    <a:cubicBezTo>
                      <a:pt x="3" y="0"/>
                      <a:pt x="0" y="2"/>
                      <a:pt x="0" y="5"/>
                    </a:cubicBezTo>
                    <a:cubicBezTo>
                      <a:pt x="0" y="8"/>
                      <a:pt x="3" y="10"/>
                      <a:pt x="6" y="10"/>
                    </a:cubicBezTo>
                    <a:cubicBezTo>
                      <a:pt x="19" y="10"/>
                      <a:pt x="19" y="10"/>
                      <a:pt x="19" y="10"/>
                    </a:cubicBezTo>
                    <a:cubicBezTo>
                      <a:pt x="22" y="10"/>
                      <a:pt x="24" y="8"/>
                      <a:pt x="24" y="5"/>
                    </a:cubicBezTo>
                    <a:cubicBezTo>
                      <a:pt x="24" y="2"/>
                      <a:pt x="22" y="0"/>
                      <a:pt x="19"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grpSp>
      </p:grpSp>
      <p:grpSp>
        <p:nvGrpSpPr>
          <p:cNvPr id="45" name="组合 44"/>
          <p:cNvGrpSpPr/>
          <p:nvPr/>
        </p:nvGrpSpPr>
        <p:grpSpPr>
          <a:xfrm>
            <a:off x="9812024" y="615273"/>
            <a:ext cx="1634067" cy="1608667"/>
            <a:chOff x="8362951" y="1842559"/>
            <a:chExt cx="1634067" cy="1608667"/>
          </a:xfrm>
        </p:grpSpPr>
        <p:sp>
          <p:nvSpPr>
            <p:cNvPr id="46" name="Rectangle 12"/>
            <p:cNvSpPr>
              <a:spLocks noChangeArrowheads="1"/>
            </p:cNvSpPr>
            <p:nvPr/>
          </p:nvSpPr>
          <p:spPr bwMode="auto">
            <a:xfrm>
              <a:off x="8362951" y="1842559"/>
              <a:ext cx="1634067" cy="1608667"/>
            </a:xfrm>
            <a:prstGeom prst="rect">
              <a:avLst/>
            </a:prstGeom>
            <a:solidFill>
              <a:srgbClr val="9BD4CC"/>
            </a:solidFill>
            <a:ln>
              <a:noFill/>
            </a:ln>
          </p:spPr>
          <p:txBody>
            <a:bodyPr/>
            <a:lstStyle/>
            <a:p>
              <a:pPr>
                <a:buFont typeface="Arial" panose="020B0604020202090204" pitchFamily="34" charset="0"/>
                <a:buNone/>
                <a:defRPr/>
              </a:pPr>
              <a:endParaRPr lang="zh-CN" altLang="zh-CN" sz="2400" kern="0" dirty="0">
                <a:solidFill>
                  <a:schemeClr val="bg1"/>
                </a:solidFill>
                <a:latin typeface="+mn-ea"/>
              </a:endParaRPr>
            </a:p>
          </p:txBody>
        </p:sp>
        <p:grpSp>
          <p:nvGrpSpPr>
            <p:cNvPr id="47" name="Group 23"/>
            <p:cNvGrpSpPr/>
            <p:nvPr/>
          </p:nvGrpSpPr>
          <p:grpSpPr bwMode="auto">
            <a:xfrm>
              <a:off x="8881534" y="2301876"/>
              <a:ext cx="590551" cy="590549"/>
              <a:chOff x="0" y="0"/>
              <a:chExt cx="279" cy="279"/>
            </a:xfrm>
          </p:grpSpPr>
          <p:sp>
            <p:nvSpPr>
              <p:cNvPr id="48" name="Freeform 24"/>
              <p:cNvSpPr>
                <a:spLocks noEditPoints="1"/>
              </p:cNvSpPr>
              <p:nvPr/>
            </p:nvSpPr>
            <p:spPr bwMode="auto">
              <a:xfrm>
                <a:off x="0" y="0"/>
                <a:ext cx="279" cy="279"/>
              </a:xfrm>
              <a:custGeom>
                <a:avLst/>
                <a:gdLst>
                  <a:gd name="T0" fmla="*/ 114 w 118"/>
                  <a:gd name="T1" fmla="*/ 46 h 118"/>
                  <a:gd name="T2" fmla="*/ 103 w 118"/>
                  <a:gd name="T3" fmla="*/ 38 h 118"/>
                  <a:gd name="T4" fmla="*/ 107 w 118"/>
                  <a:gd name="T5" fmla="*/ 24 h 118"/>
                  <a:gd name="T6" fmla="*/ 89 w 118"/>
                  <a:gd name="T7" fmla="*/ 11 h 118"/>
                  <a:gd name="T8" fmla="*/ 76 w 118"/>
                  <a:gd name="T9" fmla="*/ 13 h 118"/>
                  <a:gd name="T10" fmla="*/ 68 w 118"/>
                  <a:gd name="T11" fmla="*/ 1 h 118"/>
                  <a:gd name="T12" fmla="*/ 46 w 118"/>
                  <a:gd name="T13" fmla="*/ 4 h 118"/>
                  <a:gd name="T14" fmla="*/ 39 w 118"/>
                  <a:gd name="T15" fmla="*/ 15 h 118"/>
                  <a:gd name="T16" fmla="*/ 24 w 118"/>
                  <a:gd name="T17" fmla="*/ 11 h 118"/>
                  <a:gd name="T18" fmla="*/ 11 w 118"/>
                  <a:gd name="T19" fmla="*/ 29 h 118"/>
                  <a:gd name="T20" fmla="*/ 14 w 118"/>
                  <a:gd name="T21" fmla="*/ 43 h 118"/>
                  <a:gd name="T22" fmla="*/ 1 w 118"/>
                  <a:gd name="T23" fmla="*/ 50 h 118"/>
                  <a:gd name="T24" fmla="*/ 1 w 118"/>
                  <a:gd name="T25" fmla="*/ 68 h 118"/>
                  <a:gd name="T26" fmla="*/ 14 w 118"/>
                  <a:gd name="T27" fmla="*/ 75 h 118"/>
                  <a:gd name="T28" fmla="*/ 11 w 118"/>
                  <a:gd name="T29" fmla="*/ 89 h 118"/>
                  <a:gd name="T30" fmla="*/ 24 w 118"/>
                  <a:gd name="T31" fmla="*/ 106 h 118"/>
                  <a:gd name="T32" fmla="*/ 39 w 118"/>
                  <a:gd name="T33" fmla="*/ 103 h 118"/>
                  <a:gd name="T34" fmla="*/ 46 w 118"/>
                  <a:gd name="T35" fmla="*/ 114 h 118"/>
                  <a:gd name="T36" fmla="*/ 59 w 118"/>
                  <a:gd name="T37" fmla="*/ 118 h 118"/>
                  <a:gd name="T38" fmla="*/ 72 w 118"/>
                  <a:gd name="T39" fmla="*/ 114 h 118"/>
                  <a:gd name="T40" fmla="*/ 80 w 118"/>
                  <a:gd name="T41" fmla="*/ 103 h 118"/>
                  <a:gd name="T42" fmla="*/ 94 w 118"/>
                  <a:gd name="T43" fmla="*/ 106 h 118"/>
                  <a:gd name="T44" fmla="*/ 107 w 118"/>
                  <a:gd name="T45" fmla="*/ 89 h 118"/>
                  <a:gd name="T46" fmla="*/ 105 w 118"/>
                  <a:gd name="T47" fmla="*/ 75 h 118"/>
                  <a:gd name="T48" fmla="*/ 118 w 118"/>
                  <a:gd name="T49" fmla="*/ 68 h 118"/>
                  <a:gd name="T50" fmla="*/ 118 w 118"/>
                  <a:gd name="T51" fmla="*/ 50 h 118"/>
                  <a:gd name="T52" fmla="*/ 99 w 118"/>
                  <a:gd name="T53" fmla="*/ 66 h 118"/>
                  <a:gd name="T54" fmla="*/ 93 w 118"/>
                  <a:gd name="T55" fmla="*/ 77 h 118"/>
                  <a:gd name="T56" fmla="*/ 97 w 118"/>
                  <a:gd name="T57" fmla="*/ 90 h 118"/>
                  <a:gd name="T58" fmla="*/ 82 w 118"/>
                  <a:gd name="T59" fmla="*/ 92 h 118"/>
                  <a:gd name="T60" fmla="*/ 70 w 118"/>
                  <a:gd name="T61" fmla="*/ 96 h 118"/>
                  <a:gd name="T62" fmla="*/ 64 w 118"/>
                  <a:gd name="T63" fmla="*/ 107 h 118"/>
                  <a:gd name="T64" fmla="*/ 52 w 118"/>
                  <a:gd name="T65" fmla="*/ 99 h 118"/>
                  <a:gd name="T66" fmla="*/ 41 w 118"/>
                  <a:gd name="T67" fmla="*/ 93 h 118"/>
                  <a:gd name="T68" fmla="*/ 28 w 118"/>
                  <a:gd name="T69" fmla="*/ 96 h 118"/>
                  <a:gd name="T70" fmla="*/ 26 w 118"/>
                  <a:gd name="T71" fmla="*/ 82 h 118"/>
                  <a:gd name="T72" fmla="*/ 23 w 118"/>
                  <a:gd name="T73" fmla="*/ 70 h 118"/>
                  <a:gd name="T74" fmla="*/ 11 w 118"/>
                  <a:gd name="T75" fmla="*/ 63 h 118"/>
                  <a:gd name="T76" fmla="*/ 11 w 118"/>
                  <a:gd name="T77" fmla="*/ 54 h 118"/>
                  <a:gd name="T78" fmla="*/ 23 w 118"/>
                  <a:gd name="T79" fmla="*/ 48 h 118"/>
                  <a:gd name="T80" fmla="*/ 26 w 118"/>
                  <a:gd name="T81" fmla="*/ 36 h 118"/>
                  <a:gd name="T82" fmla="*/ 28 w 118"/>
                  <a:gd name="T83" fmla="*/ 21 h 118"/>
                  <a:gd name="T84" fmla="*/ 41 w 118"/>
                  <a:gd name="T85" fmla="*/ 25 h 118"/>
                  <a:gd name="T86" fmla="*/ 52 w 118"/>
                  <a:gd name="T87" fmla="*/ 19 h 118"/>
                  <a:gd name="T88" fmla="*/ 64 w 118"/>
                  <a:gd name="T89" fmla="*/ 10 h 118"/>
                  <a:gd name="T90" fmla="*/ 70 w 118"/>
                  <a:gd name="T91" fmla="*/ 22 h 118"/>
                  <a:gd name="T92" fmla="*/ 82 w 118"/>
                  <a:gd name="T93" fmla="*/ 25 h 118"/>
                  <a:gd name="T94" fmla="*/ 97 w 118"/>
                  <a:gd name="T95" fmla="*/ 28 h 118"/>
                  <a:gd name="T96" fmla="*/ 93 w 118"/>
                  <a:gd name="T97" fmla="*/ 41 h 118"/>
                  <a:gd name="T98" fmla="*/ 99 w 118"/>
                  <a:gd name="T99" fmla="*/ 51 h 118"/>
                  <a:gd name="T100" fmla="*/ 108 w 118"/>
                  <a:gd name="T101"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18">
                    <a:moveTo>
                      <a:pt x="118" y="50"/>
                    </a:moveTo>
                    <a:cubicBezTo>
                      <a:pt x="117" y="48"/>
                      <a:pt x="116" y="46"/>
                      <a:pt x="114" y="46"/>
                    </a:cubicBezTo>
                    <a:cubicBezTo>
                      <a:pt x="105" y="43"/>
                      <a:pt x="105" y="43"/>
                      <a:pt x="105" y="43"/>
                    </a:cubicBezTo>
                    <a:cubicBezTo>
                      <a:pt x="104" y="41"/>
                      <a:pt x="104" y="39"/>
                      <a:pt x="103" y="38"/>
                    </a:cubicBezTo>
                    <a:cubicBezTo>
                      <a:pt x="107" y="29"/>
                      <a:pt x="107" y="29"/>
                      <a:pt x="107" y="29"/>
                    </a:cubicBezTo>
                    <a:cubicBezTo>
                      <a:pt x="108" y="27"/>
                      <a:pt x="108" y="25"/>
                      <a:pt x="107" y="24"/>
                    </a:cubicBezTo>
                    <a:cubicBezTo>
                      <a:pt x="103" y="19"/>
                      <a:pt x="99" y="15"/>
                      <a:pt x="94" y="11"/>
                    </a:cubicBezTo>
                    <a:cubicBezTo>
                      <a:pt x="93" y="10"/>
                      <a:pt x="91" y="10"/>
                      <a:pt x="89" y="11"/>
                    </a:cubicBezTo>
                    <a:cubicBezTo>
                      <a:pt x="80" y="15"/>
                      <a:pt x="80" y="15"/>
                      <a:pt x="80" y="15"/>
                    </a:cubicBezTo>
                    <a:cubicBezTo>
                      <a:pt x="79" y="14"/>
                      <a:pt x="77" y="14"/>
                      <a:pt x="76" y="13"/>
                    </a:cubicBezTo>
                    <a:cubicBezTo>
                      <a:pt x="72" y="4"/>
                      <a:pt x="72" y="4"/>
                      <a:pt x="72" y="4"/>
                    </a:cubicBezTo>
                    <a:cubicBezTo>
                      <a:pt x="72" y="2"/>
                      <a:pt x="70" y="1"/>
                      <a:pt x="68" y="1"/>
                    </a:cubicBezTo>
                    <a:cubicBezTo>
                      <a:pt x="62" y="0"/>
                      <a:pt x="57" y="0"/>
                      <a:pt x="50" y="1"/>
                    </a:cubicBezTo>
                    <a:cubicBezTo>
                      <a:pt x="49" y="1"/>
                      <a:pt x="47" y="2"/>
                      <a:pt x="46" y="4"/>
                    </a:cubicBezTo>
                    <a:cubicBezTo>
                      <a:pt x="43" y="13"/>
                      <a:pt x="43" y="13"/>
                      <a:pt x="43" y="13"/>
                    </a:cubicBezTo>
                    <a:cubicBezTo>
                      <a:pt x="42" y="14"/>
                      <a:pt x="40" y="14"/>
                      <a:pt x="39" y="15"/>
                    </a:cubicBezTo>
                    <a:cubicBezTo>
                      <a:pt x="30" y="11"/>
                      <a:pt x="30" y="11"/>
                      <a:pt x="30" y="11"/>
                    </a:cubicBezTo>
                    <a:cubicBezTo>
                      <a:pt x="28" y="10"/>
                      <a:pt x="26" y="10"/>
                      <a:pt x="24" y="11"/>
                    </a:cubicBezTo>
                    <a:cubicBezTo>
                      <a:pt x="20" y="15"/>
                      <a:pt x="15" y="19"/>
                      <a:pt x="12" y="24"/>
                    </a:cubicBezTo>
                    <a:cubicBezTo>
                      <a:pt x="11" y="25"/>
                      <a:pt x="11" y="27"/>
                      <a:pt x="11" y="29"/>
                    </a:cubicBezTo>
                    <a:cubicBezTo>
                      <a:pt x="16" y="38"/>
                      <a:pt x="16" y="38"/>
                      <a:pt x="16" y="38"/>
                    </a:cubicBezTo>
                    <a:cubicBezTo>
                      <a:pt x="15" y="39"/>
                      <a:pt x="14" y="41"/>
                      <a:pt x="14" y="43"/>
                    </a:cubicBezTo>
                    <a:cubicBezTo>
                      <a:pt x="4" y="46"/>
                      <a:pt x="4" y="46"/>
                      <a:pt x="4" y="46"/>
                    </a:cubicBezTo>
                    <a:cubicBezTo>
                      <a:pt x="3" y="46"/>
                      <a:pt x="1" y="48"/>
                      <a:pt x="1" y="50"/>
                    </a:cubicBezTo>
                    <a:cubicBezTo>
                      <a:pt x="1" y="53"/>
                      <a:pt x="0" y="56"/>
                      <a:pt x="0" y="59"/>
                    </a:cubicBezTo>
                    <a:cubicBezTo>
                      <a:pt x="0" y="62"/>
                      <a:pt x="1" y="64"/>
                      <a:pt x="1" y="68"/>
                    </a:cubicBezTo>
                    <a:cubicBezTo>
                      <a:pt x="1" y="70"/>
                      <a:pt x="3" y="71"/>
                      <a:pt x="4" y="72"/>
                    </a:cubicBezTo>
                    <a:cubicBezTo>
                      <a:pt x="14" y="75"/>
                      <a:pt x="14" y="75"/>
                      <a:pt x="14" y="75"/>
                    </a:cubicBezTo>
                    <a:cubicBezTo>
                      <a:pt x="14" y="77"/>
                      <a:pt x="15" y="78"/>
                      <a:pt x="16" y="80"/>
                    </a:cubicBezTo>
                    <a:cubicBezTo>
                      <a:pt x="11" y="89"/>
                      <a:pt x="11" y="89"/>
                      <a:pt x="11" y="89"/>
                    </a:cubicBezTo>
                    <a:cubicBezTo>
                      <a:pt x="11" y="90"/>
                      <a:pt x="11" y="92"/>
                      <a:pt x="12" y="94"/>
                    </a:cubicBezTo>
                    <a:cubicBezTo>
                      <a:pt x="15" y="99"/>
                      <a:pt x="20" y="103"/>
                      <a:pt x="24" y="106"/>
                    </a:cubicBezTo>
                    <a:cubicBezTo>
                      <a:pt x="26" y="107"/>
                      <a:pt x="28" y="108"/>
                      <a:pt x="30" y="107"/>
                    </a:cubicBezTo>
                    <a:cubicBezTo>
                      <a:pt x="39" y="103"/>
                      <a:pt x="39" y="103"/>
                      <a:pt x="39" y="103"/>
                    </a:cubicBezTo>
                    <a:cubicBezTo>
                      <a:pt x="40" y="103"/>
                      <a:pt x="42" y="104"/>
                      <a:pt x="43" y="104"/>
                    </a:cubicBezTo>
                    <a:cubicBezTo>
                      <a:pt x="46" y="114"/>
                      <a:pt x="46" y="114"/>
                      <a:pt x="46" y="114"/>
                    </a:cubicBezTo>
                    <a:cubicBezTo>
                      <a:pt x="47" y="116"/>
                      <a:pt x="49" y="117"/>
                      <a:pt x="50" y="117"/>
                    </a:cubicBezTo>
                    <a:cubicBezTo>
                      <a:pt x="54" y="118"/>
                      <a:pt x="57" y="118"/>
                      <a:pt x="59" y="118"/>
                    </a:cubicBezTo>
                    <a:cubicBezTo>
                      <a:pt x="62" y="118"/>
                      <a:pt x="65" y="118"/>
                      <a:pt x="68" y="117"/>
                    </a:cubicBezTo>
                    <a:cubicBezTo>
                      <a:pt x="70" y="117"/>
                      <a:pt x="72" y="116"/>
                      <a:pt x="72" y="114"/>
                    </a:cubicBezTo>
                    <a:cubicBezTo>
                      <a:pt x="76" y="104"/>
                      <a:pt x="76" y="104"/>
                      <a:pt x="76" y="104"/>
                    </a:cubicBezTo>
                    <a:cubicBezTo>
                      <a:pt x="77" y="104"/>
                      <a:pt x="79" y="103"/>
                      <a:pt x="80" y="103"/>
                    </a:cubicBezTo>
                    <a:cubicBezTo>
                      <a:pt x="89" y="107"/>
                      <a:pt x="89" y="107"/>
                      <a:pt x="89" y="107"/>
                    </a:cubicBezTo>
                    <a:cubicBezTo>
                      <a:pt x="91" y="108"/>
                      <a:pt x="93" y="107"/>
                      <a:pt x="94" y="106"/>
                    </a:cubicBezTo>
                    <a:cubicBezTo>
                      <a:pt x="99" y="103"/>
                      <a:pt x="103" y="99"/>
                      <a:pt x="107" y="94"/>
                    </a:cubicBezTo>
                    <a:cubicBezTo>
                      <a:pt x="108" y="92"/>
                      <a:pt x="108" y="90"/>
                      <a:pt x="107" y="89"/>
                    </a:cubicBezTo>
                    <a:cubicBezTo>
                      <a:pt x="103" y="80"/>
                      <a:pt x="103" y="80"/>
                      <a:pt x="103" y="80"/>
                    </a:cubicBezTo>
                    <a:cubicBezTo>
                      <a:pt x="104" y="78"/>
                      <a:pt x="104" y="77"/>
                      <a:pt x="105" y="75"/>
                    </a:cubicBezTo>
                    <a:cubicBezTo>
                      <a:pt x="114" y="72"/>
                      <a:pt x="114" y="72"/>
                      <a:pt x="114" y="72"/>
                    </a:cubicBezTo>
                    <a:cubicBezTo>
                      <a:pt x="116" y="71"/>
                      <a:pt x="117" y="70"/>
                      <a:pt x="118" y="68"/>
                    </a:cubicBezTo>
                    <a:cubicBezTo>
                      <a:pt x="118" y="64"/>
                      <a:pt x="118" y="62"/>
                      <a:pt x="118" y="59"/>
                    </a:cubicBezTo>
                    <a:cubicBezTo>
                      <a:pt x="118" y="56"/>
                      <a:pt x="118" y="53"/>
                      <a:pt x="118" y="50"/>
                    </a:cubicBezTo>
                    <a:close/>
                    <a:moveTo>
                      <a:pt x="108" y="63"/>
                    </a:moveTo>
                    <a:cubicBezTo>
                      <a:pt x="99" y="66"/>
                      <a:pt x="99" y="66"/>
                      <a:pt x="99" y="66"/>
                    </a:cubicBezTo>
                    <a:cubicBezTo>
                      <a:pt x="98" y="67"/>
                      <a:pt x="97" y="68"/>
                      <a:pt x="96" y="70"/>
                    </a:cubicBezTo>
                    <a:cubicBezTo>
                      <a:pt x="95" y="72"/>
                      <a:pt x="94" y="75"/>
                      <a:pt x="93" y="77"/>
                    </a:cubicBezTo>
                    <a:cubicBezTo>
                      <a:pt x="92" y="79"/>
                      <a:pt x="92" y="80"/>
                      <a:pt x="93" y="82"/>
                    </a:cubicBezTo>
                    <a:cubicBezTo>
                      <a:pt x="97" y="90"/>
                      <a:pt x="97" y="90"/>
                      <a:pt x="97" y="90"/>
                    </a:cubicBezTo>
                    <a:cubicBezTo>
                      <a:pt x="95" y="92"/>
                      <a:pt x="93" y="94"/>
                      <a:pt x="91" y="96"/>
                    </a:cubicBezTo>
                    <a:cubicBezTo>
                      <a:pt x="82" y="92"/>
                      <a:pt x="82" y="92"/>
                      <a:pt x="82" y="92"/>
                    </a:cubicBezTo>
                    <a:cubicBezTo>
                      <a:pt x="81" y="92"/>
                      <a:pt x="79" y="92"/>
                      <a:pt x="78" y="93"/>
                    </a:cubicBezTo>
                    <a:cubicBezTo>
                      <a:pt x="75" y="94"/>
                      <a:pt x="73" y="95"/>
                      <a:pt x="70" y="96"/>
                    </a:cubicBezTo>
                    <a:cubicBezTo>
                      <a:pt x="69" y="96"/>
                      <a:pt x="67" y="97"/>
                      <a:pt x="67" y="99"/>
                    </a:cubicBezTo>
                    <a:cubicBezTo>
                      <a:pt x="64" y="107"/>
                      <a:pt x="64" y="107"/>
                      <a:pt x="64" y="107"/>
                    </a:cubicBezTo>
                    <a:cubicBezTo>
                      <a:pt x="61" y="108"/>
                      <a:pt x="58" y="108"/>
                      <a:pt x="55" y="107"/>
                    </a:cubicBezTo>
                    <a:cubicBezTo>
                      <a:pt x="52" y="99"/>
                      <a:pt x="52" y="99"/>
                      <a:pt x="52" y="99"/>
                    </a:cubicBezTo>
                    <a:cubicBezTo>
                      <a:pt x="51" y="97"/>
                      <a:pt x="50" y="96"/>
                      <a:pt x="48" y="96"/>
                    </a:cubicBezTo>
                    <a:cubicBezTo>
                      <a:pt x="46" y="95"/>
                      <a:pt x="43" y="94"/>
                      <a:pt x="41" y="93"/>
                    </a:cubicBezTo>
                    <a:cubicBezTo>
                      <a:pt x="40" y="92"/>
                      <a:pt x="38" y="92"/>
                      <a:pt x="36" y="92"/>
                    </a:cubicBezTo>
                    <a:cubicBezTo>
                      <a:pt x="28" y="96"/>
                      <a:pt x="28" y="96"/>
                      <a:pt x="28" y="96"/>
                    </a:cubicBezTo>
                    <a:cubicBezTo>
                      <a:pt x="26" y="94"/>
                      <a:pt x="24" y="92"/>
                      <a:pt x="22" y="90"/>
                    </a:cubicBezTo>
                    <a:cubicBezTo>
                      <a:pt x="26" y="82"/>
                      <a:pt x="26" y="82"/>
                      <a:pt x="26" y="82"/>
                    </a:cubicBezTo>
                    <a:cubicBezTo>
                      <a:pt x="26" y="80"/>
                      <a:pt x="26" y="79"/>
                      <a:pt x="26" y="77"/>
                    </a:cubicBezTo>
                    <a:cubicBezTo>
                      <a:pt x="24" y="75"/>
                      <a:pt x="23" y="72"/>
                      <a:pt x="23" y="70"/>
                    </a:cubicBezTo>
                    <a:cubicBezTo>
                      <a:pt x="22" y="68"/>
                      <a:pt x="21" y="67"/>
                      <a:pt x="19" y="66"/>
                    </a:cubicBezTo>
                    <a:cubicBezTo>
                      <a:pt x="11" y="63"/>
                      <a:pt x="11" y="63"/>
                      <a:pt x="11" y="63"/>
                    </a:cubicBezTo>
                    <a:cubicBezTo>
                      <a:pt x="11" y="62"/>
                      <a:pt x="10" y="60"/>
                      <a:pt x="10" y="59"/>
                    </a:cubicBezTo>
                    <a:cubicBezTo>
                      <a:pt x="10" y="57"/>
                      <a:pt x="11" y="56"/>
                      <a:pt x="11" y="54"/>
                    </a:cubicBezTo>
                    <a:cubicBezTo>
                      <a:pt x="19" y="51"/>
                      <a:pt x="19" y="51"/>
                      <a:pt x="19" y="51"/>
                    </a:cubicBezTo>
                    <a:cubicBezTo>
                      <a:pt x="21" y="51"/>
                      <a:pt x="22" y="49"/>
                      <a:pt x="23" y="48"/>
                    </a:cubicBezTo>
                    <a:cubicBezTo>
                      <a:pt x="23" y="45"/>
                      <a:pt x="24" y="43"/>
                      <a:pt x="26" y="41"/>
                    </a:cubicBezTo>
                    <a:cubicBezTo>
                      <a:pt x="26" y="39"/>
                      <a:pt x="26" y="37"/>
                      <a:pt x="26" y="36"/>
                    </a:cubicBezTo>
                    <a:cubicBezTo>
                      <a:pt x="22" y="28"/>
                      <a:pt x="22" y="28"/>
                      <a:pt x="22" y="28"/>
                    </a:cubicBezTo>
                    <a:cubicBezTo>
                      <a:pt x="24" y="25"/>
                      <a:pt x="26" y="23"/>
                      <a:pt x="28" y="21"/>
                    </a:cubicBezTo>
                    <a:cubicBezTo>
                      <a:pt x="36" y="25"/>
                      <a:pt x="36" y="25"/>
                      <a:pt x="36" y="25"/>
                    </a:cubicBezTo>
                    <a:cubicBezTo>
                      <a:pt x="38" y="26"/>
                      <a:pt x="40" y="26"/>
                      <a:pt x="41" y="25"/>
                    </a:cubicBezTo>
                    <a:cubicBezTo>
                      <a:pt x="43" y="24"/>
                      <a:pt x="46" y="23"/>
                      <a:pt x="48" y="22"/>
                    </a:cubicBezTo>
                    <a:cubicBezTo>
                      <a:pt x="50" y="22"/>
                      <a:pt x="51" y="20"/>
                      <a:pt x="52" y="19"/>
                    </a:cubicBezTo>
                    <a:cubicBezTo>
                      <a:pt x="55" y="10"/>
                      <a:pt x="55" y="10"/>
                      <a:pt x="55" y="10"/>
                    </a:cubicBezTo>
                    <a:cubicBezTo>
                      <a:pt x="58" y="10"/>
                      <a:pt x="61" y="10"/>
                      <a:pt x="64" y="10"/>
                    </a:cubicBezTo>
                    <a:cubicBezTo>
                      <a:pt x="67" y="19"/>
                      <a:pt x="67" y="19"/>
                      <a:pt x="67" y="19"/>
                    </a:cubicBezTo>
                    <a:cubicBezTo>
                      <a:pt x="67" y="20"/>
                      <a:pt x="69" y="22"/>
                      <a:pt x="70" y="22"/>
                    </a:cubicBezTo>
                    <a:cubicBezTo>
                      <a:pt x="73" y="23"/>
                      <a:pt x="75" y="24"/>
                      <a:pt x="78" y="25"/>
                    </a:cubicBezTo>
                    <a:cubicBezTo>
                      <a:pt x="79" y="26"/>
                      <a:pt x="81" y="26"/>
                      <a:pt x="82" y="25"/>
                    </a:cubicBezTo>
                    <a:cubicBezTo>
                      <a:pt x="91" y="21"/>
                      <a:pt x="91" y="21"/>
                      <a:pt x="91" y="21"/>
                    </a:cubicBezTo>
                    <a:cubicBezTo>
                      <a:pt x="93" y="23"/>
                      <a:pt x="95" y="25"/>
                      <a:pt x="97" y="28"/>
                    </a:cubicBezTo>
                    <a:cubicBezTo>
                      <a:pt x="93" y="36"/>
                      <a:pt x="93" y="36"/>
                      <a:pt x="93" y="36"/>
                    </a:cubicBezTo>
                    <a:cubicBezTo>
                      <a:pt x="92" y="37"/>
                      <a:pt x="92" y="39"/>
                      <a:pt x="93" y="41"/>
                    </a:cubicBezTo>
                    <a:cubicBezTo>
                      <a:pt x="94" y="43"/>
                      <a:pt x="95" y="45"/>
                      <a:pt x="96" y="48"/>
                    </a:cubicBezTo>
                    <a:cubicBezTo>
                      <a:pt x="97" y="49"/>
                      <a:pt x="98" y="51"/>
                      <a:pt x="99" y="51"/>
                    </a:cubicBezTo>
                    <a:cubicBezTo>
                      <a:pt x="108" y="54"/>
                      <a:pt x="108" y="54"/>
                      <a:pt x="108" y="54"/>
                    </a:cubicBezTo>
                    <a:cubicBezTo>
                      <a:pt x="108" y="56"/>
                      <a:pt x="108" y="57"/>
                      <a:pt x="108" y="59"/>
                    </a:cubicBezTo>
                    <a:cubicBezTo>
                      <a:pt x="108" y="60"/>
                      <a:pt x="108" y="62"/>
                      <a:pt x="108"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sp>
            <p:nvSpPr>
              <p:cNvPr id="49" name="Freeform 25"/>
              <p:cNvSpPr>
                <a:spLocks noEditPoints="1"/>
              </p:cNvSpPr>
              <p:nvPr/>
            </p:nvSpPr>
            <p:spPr bwMode="auto">
              <a:xfrm>
                <a:off x="86" y="80"/>
                <a:ext cx="111" cy="111"/>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23 w 47"/>
                  <a:gd name="T11" fmla="*/ 37 h 47"/>
                  <a:gd name="T12" fmla="*/ 10 w 47"/>
                  <a:gd name="T13" fmla="*/ 24 h 47"/>
                  <a:gd name="T14" fmla="*/ 23 w 47"/>
                  <a:gd name="T15" fmla="*/ 10 h 47"/>
                  <a:gd name="T16" fmla="*/ 37 w 47"/>
                  <a:gd name="T17" fmla="*/ 24 h 47"/>
                  <a:gd name="T18" fmla="*/ 23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23" y="37"/>
                    </a:moveTo>
                    <a:cubicBezTo>
                      <a:pt x="16" y="37"/>
                      <a:pt x="10" y="31"/>
                      <a:pt x="10" y="24"/>
                    </a:cubicBezTo>
                    <a:cubicBezTo>
                      <a:pt x="10" y="16"/>
                      <a:pt x="16" y="10"/>
                      <a:pt x="23" y="10"/>
                    </a:cubicBezTo>
                    <a:cubicBezTo>
                      <a:pt x="31" y="10"/>
                      <a:pt x="37" y="16"/>
                      <a:pt x="37" y="24"/>
                    </a:cubicBezTo>
                    <a:cubicBezTo>
                      <a:pt x="37" y="31"/>
                      <a:pt x="31"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schemeClr val="bg1"/>
                  </a:solidFill>
                  <a:latin typeface="+mn-ea"/>
                </a:endParaRPr>
              </a:p>
            </p:txBody>
          </p:sp>
        </p:grpSp>
      </p:grpSp>
      <p:grpSp>
        <p:nvGrpSpPr>
          <p:cNvPr id="50" name="组合 49"/>
          <p:cNvGrpSpPr/>
          <p:nvPr/>
        </p:nvGrpSpPr>
        <p:grpSpPr>
          <a:xfrm>
            <a:off x="657228" y="4578308"/>
            <a:ext cx="1608667" cy="1608667"/>
            <a:chOff x="1282700" y="3607859"/>
            <a:chExt cx="1608667" cy="1608667"/>
          </a:xfrm>
        </p:grpSpPr>
        <p:sp>
          <p:nvSpPr>
            <p:cNvPr id="51" name="Rectangle 16"/>
            <p:cNvSpPr>
              <a:spLocks noChangeArrowheads="1"/>
            </p:cNvSpPr>
            <p:nvPr/>
          </p:nvSpPr>
          <p:spPr bwMode="auto">
            <a:xfrm>
              <a:off x="1282700" y="3607859"/>
              <a:ext cx="1608667" cy="1608667"/>
            </a:xfrm>
            <a:prstGeom prst="rect">
              <a:avLst/>
            </a:prstGeom>
            <a:solidFill>
              <a:srgbClr val="9BD4CC"/>
            </a:solidFill>
            <a:ln>
              <a:noFill/>
            </a:ln>
          </p:spPr>
          <p:txBody>
            <a:bodyPr/>
            <a:lstStyle/>
            <a:p>
              <a:pPr>
                <a:defRPr/>
              </a:pPr>
              <a:endParaRPr lang="zh-CN" altLang="en-US" sz="2400" kern="0" dirty="0">
                <a:solidFill>
                  <a:prstClr val="black"/>
                </a:solidFill>
                <a:latin typeface="+mn-ea"/>
              </a:endParaRPr>
            </a:p>
          </p:txBody>
        </p:sp>
        <p:grpSp>
          <p:nvGrpSpPr>
            <p:cNvPr id="52" name="Group 26"/>
            <p:cNvGrpSpPr/>
            <p:nvPr/>
          </p:nvGrpSpPr>
          <p:grpSpPr bwMode="auto">
            <a:xfrm>
              <a:off x="1792818" y="4111626"/>
              <a:ext cx="594783" cy="601133"/>
              <a:chOff x="0" y="0"/>
              <a:chExt cx="281" cy="284"/>
            </a:xfrm>
          </p:grpSpPr>
          <p:sp>
            <p:nvSpPr>
              <p:cNvPr id="53" name="Freeform 27"/>
              <p:cNvSpPr/>
              <p:nvPr/>
            </p:nvSpPr>
            <p:spPr bwMode="auto">
              <a:xfrm>
                <a:off x="0" y="0"/>
                <a:ext cx="281" cy="206"/>
              </a:xfrm>
              <a:custGeom>
                <a:avLst/>
                <a:gdLst>
                  <a:gd name="T0" fmla="*/ 91 w 119"/>
                  <a:gd name="T1" fmla="*/ 32 h 87"/>
                  <a:gd name="T2" fmla="*/ 86 w 119"/>
                  <a:gd name="T3" fmla="*/ 32 h 87"/>
                  <a:gd name="T4" fmla="*/ 86 w 119"/>
                  <a:gd name="T5" fmla="*/ 30 h 87"/>
                  <a:gd name="T6" fmla="*/ 56 w 119"/>
                  <a:gd name="T7" fmla="*/ 0 h 87"/>
                  <a:gd name="T8" fmla="*/ 27 w 119"/>
                  <a:gd name="T9" fmla="*/ 25 h 87"/>
                  <a:gd name="T10" fmla="*/ 19 w 119"/>
                  <a:gd name="T11" fmla="*/ 26 h 87"/>
                  <a:gd name="T12" fmla="*/ 19 w 119"/>
                  <a:gd name="T13" fmla="*/ 26 h 87"/>
                  <a:gd name="T14" fmla="*/ 7 w 119"/>
                  <a:gd name="T15" fmla="*/ 43 h 87"/>
                  <a:gd name="T16" fmla="*/ 9 w 119"/>
                  <a:gd name="T17" fmla="*/ 52 h 87"/>
                  <a:gd name="T18" fmla="*/ 0 w 119"/>
                  <a:gd name="T19" fmla="*/ 68 h 87"/>
                  <a:gd name="T20" fmla="*/ 19 w 119"/>
                  <a:gd name="T21" fmla="*/ 87 h 87"/>
                  <a:gd name="T22" fmla="*/ 39 w 119"/>
                  <a:gd name="T23" fmla="*/ 87 h 87"/>
                  <a:gd name="T24" fmla="*/ 44 w 119"/>
                  <a:gd name="T25" fmla="*/ 81 h 87"/>
                  <a:gd name="T26" fmla="*/ 39 w 119"/>
                  <a:gd name="T27" fmla="*/ 76 h 87"/>
                  <a:gd name="T28" fmla="*/ 19 w 119"/>
                  <a:gd name="T29" fmla="*/ 76 h 87"/>
                  <a:gd name="T30" fmla="*/ 10 w 119"/>
                  <a:gd name="T31" fmla="*/ 68 h 87"/>
                  <a:gd name="T32" fmla="*/ 18 w 119"/>
                  <a:gd name="T33" fmla="*/ 59 h 87"/>
                  <a:gd name="T34" fmla="*/ 22 w 119"/>
                  <a:gd name="T35" fmla="*/ 55 h 87"/>
                  <a:gd name="T36" fmla="*/ 20 w 119"/>
                  <a:gd name="T37" fmla="*/ 50 h 87"/>
                  <a:gd name="T38" fmla="*/ 17 w 119"/>
                  <a:gd name="T39" fmla="*/ 43 h 87"/>
                  <a:gd name="T40" fmla="*/ 22 w 119"/>
                  <a:gd name="T41" fmla="*/ 35 h 87"/>
                  <a:gd name="T42" fmla="*/ 22 w 119"/>
                  <a:gd name="T43" fmla="*/ 35 h 87"/>
                  <a:gd name="T44" fmla="*/ 30 w 119"/>
                  <a:gd name="T45" fmla="*/ 36 h 87"/>
                  <a:gd name="T46" fmla="*/ 35 w 119"/>
                  <a:gd name="T47" fmla="*/ 36 h 87"/>
                  <a:gd name="T48" fmla="*/ 37 w 119"/>
                  <a:gd name="T49" fmla="*/ 31 h 87"/>
                  <a:gd name="T50" fmla="*/ 37 w 119"/>
                  <a:gd name="T51" fmla="*/ 30 h 87"/>
                  <a:gd name="T52" fmla="*/ 37 w 119"/>
                  <a:gd name="T53" fmla="*/ 30 h 87"/>
                  <a:gd name="T54" fmla="*/ 56 w 119"/>
                  <a:gd name="T55" fmla="*/ 11 h 87"/>
                  <a:gd name="T56" fmla="*/ 75 w 119"/>
                  <a:gd name="T57" fmla="*/ 30 h 87"/>
                  <a:gd name="T58" fmla="*/ 73 w 119"/>
                  <a:gd name="T59" fmla="*/ 40 h 87"/>
                  <a:gd name="T60" fmla="*/ 74 w 119"/>
                  <a:gd name="T61" fmla="*/ 46 h 87"/>
                  <a:gd name="T62" fmla="*/ 80 w 119"/>
                  <a:gd name="T63" fmla="*/ 46 h 87"/>
                  <a:gd name="T64" fmla="*/ 91 w 119"/>
                  <a:gd name="T65" fmla="*/ 42 h 87"/>
                  <a:gd name="T66" fmla="*/ 108 w 119"/>
                  <a:gd name="T67" fmla="*/ 59 h 87"/>
                  <a:gd name="T68" fmla="*/ 91 w 119"/>
                  <a:gd name="T69" fmla="*/ 76 h 87"/>
                  <a:gd name="T70" fmla="*/ 80 w 119"/>
                  <a:gd name="T71" fmla="*/ 76 h 87"/>
                  <a:gd name="T72" fmla="*/ 75 w 119"/>
                  <a:gd name="T73" fmla="*/ 81 h 87"/>
                  <a:gd name="T74" fmla="*/ 80 w 119"/>
                  <a:gd name="T75" fmla="*/ 87 h 87"/>
                  <a:gd name="T76" fmla="*/ 91 w 119"/>
                  <a:gd name="T77" fmla="*/ 87 h 87"/>
                  <a:gd name="T78" fmla="*/ 119 w 119"/>
                  <a:gd name="T79" fmla="*/ 59 h 87"/>
                  <a:gd name="T80" fmla="*/ 91 w 119"/>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87">
                    <a:moveTo>
                      <a:pt x="91" y="32"/>
                    </a:moveTo>
                    <a:cubicBezTo>
                      <a:pt x="89" y="32"/>
                      <a:pt x="87" y="32"/>
                      <a:pt x="86" y="32"/>
                    </a:cubicBezTo>
                    <a:cubicBezTo>
                      <a:pt x="86" y="31"/>
                      <a:pt x="86" y="31"/>
                      <a:pt x="86" y="30"/>
                    </a:cubicBezTo>
                    <a:cubicBezTo>
                      <a:pt x="86" y="13"/>
                      <a:pt x="72" y="0"/>
                      <a:pt x="56" y="0"/>
                    </a:cubicBezTo>
                    <a:cubicBezTo>
                      <a:pt x="42" y="0"/>
                      <a:pt x="30" y="11"/>
                      <a:pt x="27" y="25"/>
                    </a:cubicBezTo>
                    <a:cubicBezTo>
                      <a:pt x="24" y="24"/>
                      <a:pt x="21" y="25"/>
                      <a:pt x="19" y="26"/>
                    </a:cubicBezTo>
                    <a:cubicBezTo>
                      <a:pt x="19" y="26"/>
                      <a:pt x="19" y="26"/>
                      <a:pt x="19" y="26"/>
                    </a:cubicBezTo>
                    <a:cubicBezTo>
                      <a:pt x="11" y="29"/>
                      <a:pt x="7" y="36"/>
                      <a:pt x="7" y="43"/>
                    </a:cubicBezTo>
                    <a:cubicBezTo>
                      <a:pt x="7" y="46"/>
                      <a:pt x="7" y="49"/>
                      <a:pt x="9" y="52"/>
                    </a:cubicBezTo>
                    <a:cubicBezTo>
                      <a:pt x="3" y="55"/>
                      <a:pt x="0" y="61"/>
                      <a:pt x="0" y="68"/>
                    </a:cubicBezTo>
                    <a:cubicBezTo>
                      <a:pt x="0" y="78"/>
                      <a:pt x="8" y="87"/>
                      <a:pt x="19" y="87"/>
                    </a:cubicBezTo>
                    <a:cubicBezTo>
                      <a:pt x="39" y="87"/>
                      <a:pt x="39" y="87"/>
                      <a:pt x="39" y="87"/>
                    </a:cubicBezTo>
                    <a:cubicBezTo>
                      <a:pt x="41" y="87"/>
                      <a:pt x="44" y="84"/>
                      <a:pt x="44" y="81"/>
                    </a:cubicBezTo>
                    <a:cubicBezTo>
                      <a:pt x="44" y="79"/>
                      <a:pt x="41" y="76"/>
                      <a:pt x="39" y="76"/>
                    </a:cubicBezTo>
                    <a:cubicBezTo>
                      <a:pt x="19" y="76"/>
                      <a:pt x="19" y="76"/>
                      <a:pt x="19" y="76"/>
                    </a:cubicBezTo>
                    <a:cubicBezTo>
                      <a:pt x="14" y="76"/>
                      <a:pt x="10" y="72"/>
                      <a:pt x="10" y="68"/>
                    </a:cubicBezTo>
                    <a:cubicBezTo>
                      <a:pt x="10" y="63"/>
                      <a:pt x="13" y="60"/>
                      <a:pt x="18" y="59"/>
                    </a:cubicBezTo>
                    <a:cubicBezTo>
                      <a:pt x="20" y="59"/>
                      <a:pt x="21" y="57"/>
                      <a:pt x="22" y="55"/>
                    </a:cubicBezTo>
                    <a:cubicBezTo>
                      <a:pt x="22" y="53"/>
                      <a:pt x="22" y="51"/>
                      <a:pt x="20" y="50"/>
                    </a:cubicBezTo>
                    <a:cubicBezTo>
                      <a:pt x="18" y="48"/>
                      <a:pt x="17" y="46"/>
                      <a:pt x="17" y="43"/>
                    </a:cubicBezTo>
                    <a:cubicBezTo>
                      <a:pt x="17" y="40"/>
                      <a:pt x="19" y="37"/>
                      <a:pt x="22" y="35"/>
                    </a:cubicBezTo>
                    <a:cubicBezTo>
                      <a:pt x="22" y="35"/>
                      <a:pt x="22" y="35"/>
                      <a:pt x="22" y="35"/>
                    </a:cubicBezTo>
                    <a:cubicBezTo>
                      <a:pt x="25" y="34"/>
                      <a:pt x="27" y="35"/>
                      <a:pt x="30" y="36"/>
                    </a:cubicBezTo>
                    <a:cubicBezTo>
                      <a:pt x="31" y="37"/>
                      <a:pt x="33" y="37"/>
                      <a:pt x="35" y="36"/>
                    </a:cubicBezTo>
                    <a:cubicBezTo>
                      <a:pt x="37" y="35"/>
                      <a:pt x="37" y="33"/>
                      <a:pt x="37" y="31"/>
                    </a:cubicBezTo>
                    <a:cubicBezTo>
                      <a:pt x="37" y="31"/>
                      <a:pt x="37" y="30"/>
                      <a:pt x="37" y="30"/>
                    </a:cubicBezTo>
                    <a:cubicBezTo>
                      <a:pt x="37" y="30"/>
                      <a:pt x="37" y="30"/>
                      <a:pt x="37" y="30"/>
                    </a:cubicBezTo>
                    <a:cubicBezTo>
                      <a:pt x="37" y="19"/>
                      <a:pt x="46" y="11"/>
                      <a:pt x="56" y="11"/>
                    </a:cubicBezTo>
                    <a:cubicBezTo>
                      <a:pt x="67" y="11"/>
                      <a:pt x="75" y="19"/>
                      <a:pt x="75" y="30"/>
                    </a:cubicBezTo>
                    <a:cubicBezTo>
                      <a:pt x="75" y="33"/>
                      <a:pt x="74" y="36"/>
                      <a:pt x="73" y="40"/>
                    </a:cubicBezTo>
                    <a:cubicBezTo>
                      <a:pt x="71" y="42"/>
                      <a:pt x="72" y="44"/>
                      <a:pt x="74" y="46"/>
                    </a:cubicBezTo>
                    <a:cubicBezTo>
                      <a:pt x="75" y="48"/>
                      <a:pt x="78" y="48"/>
                      <a:pt x="80" y="46"/>
                    </a:cubicBezTo>
                    <a:cubicBezTo>
                      <a:pt x="82" y="44"/>
                      <a:pt x="86" y="42"/>
                      <a:pt x="91" y="42"/>
                    </a:cubicBezTo>
                    <a:cubicBezTo>
                      <a:pt x="101" y="42"/>
                      <a:pt x="108" y="50"/>
                      <a:pt x="108" y="59"/>
                    </a:cubicBezTo>
                    <a:cubicBezTo>
                      <a:pt x="108" y="69"/>
                      <a:pt x="101" y="76"/>
                      <a:pt x="91" y="76"/>
                    </a:cubicBezTo>
                    <a:cubicBezTo>
                      <a:pt x="80" y="76"/>
                      <a:pt x="80" y="76"/>
                      <a:pt x="80" y="76"/>
                    </a:cubicBezTo>
                    <a:cubicBezTo>
                      <a:pt x="77" y="76"/>
                      <a:pt x="75" y="79"/>
                      <a:pt x="75" y="81"/>
                    </a:cubicBezTo>
                    <a:cubicBezTo>
                      <a:pt x="75" y="84"/>
                      <a:pt x="77" y="87"/>
                      <a:pt x="80" y="87"/>
                    </a:cubicBezTo>
                    <a:cubicBezTo>
                      <a:pt x="91" y="87"/>
                      <a:pt x="91" y="87"/>
                      <a:pt x="91" y="87"/>
                    </a:cubicBezTo>
                    <a:cubicBezTo>
                      <a:pt x="106" y="87"/>
                      <a:pt x="119" y="74"/>
                      <a:pt x="119" y="59"/>
                    </a:cubicBezTo>
                    <a:cubicBezTo>
                      <a:pt x="119" y="44"/>
                      <a:pt x="106" y="32"/>
                      <a:pt x="9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prstClr val="black"/>
                  </a:solidFill>
                  <a:latin typeface="+mn-ea"/>
                </a:endParaRPr>
              </a:p>
            </p:txBody>
          </p:sp>
          <p:sp>
            <p:nvSpPr>
              <p:cNvPr id="54" name="Freeform 28"/>
              <p:cNvSpPr/>
              <p:nvPr/>
            </p:nvSpPr>
            <p:spPr bwMode="auto">
              <a:xfrm>
                <a:off x="85" y="116"/>
                <a:ext cx="108" cy="168"/>
              </a:xfrm>
              <a:custGeom>
                <a:avLst/>
                <a:gdLst>
                  <a:gd name="T0" fmla="*/ 37 w 46"/>
                  <a:gd name="T1" fmla="*/ 45 h 71"/>
                  <a:gd name="T2" fmla="*/ 28 w 46"/>
                  <a:gd name="T3" fmla="*/ 54 h 71"/>
                  <a:gd name="T4" fmla="*/ 28 w 46"/>
                  <a:gd name="T5" fmla="*/ 5 h 71"/>
                  <a:gd name="T6" fmla="*/ 23 w 46"/>
                  <a:gd name="T7" fmla="*/ 0 h 71"/>
                  <a:gd name="T8" fmla="*/ 18 w 46"/>
                  <a:gd name="T9" fmla="*/ 5 h 71"/>
                  <a:gd name="T10" fmla="*/ 18 w 46"/>
                  <a:gd name="T11" fmla="*/ 54 h 71"/>
                  <a:gd name="T12" fmla="*/ 9 w 46"/>
                  <a:gd name="T13" fmla="*/ 45 h 71"/>
                  <a:gd name="T14" fmla="*/ 2 w 46"/>
                  <a:gd name="T15" fmla="*/ 45 h 71"/>
                  <a:gd name="T16" fmla="*/ 2 w 46"/>
                  <a:gd name="T17" fmla="*/ 52 h 71"/>
                  <a:gd name="T18" fmla="*/ 20 w 46"/>
                  <a:gd name="T19" fmla="*/ 70 h 71"/>
                  <a:gd name="T20" fmla="*/ 23 w 46"/>
                  <a:gd name="T21" fmla="*/ 71 h 71"/>
                  <a:gd name="T22" fmla="*/ 27 w 46"/>
                  <a:gd name="T23" fmla="*/ 70 h 71"/>
                  <a:gd name="T24" fmla="*/ 44 w 46"/>
                  <a:gd name="T25" fmla="*/ 52 h 71"/>
                  <a:gd name="T26" fmla="*/ 44 w 46"/>
                  <a:gd name="T27" fmla="*/ 45 h 71"/>
                  <a:gd name="T28" fmla="*/ 37 w 46"/>
                  <a:gd name="T2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1">
                    <a:moveTo>
                      <a:pt x="37" y="45"/>
                    </a:moveTo>
                    <a:cubicBezTo>
                      <a:pt x="28" y="54"/>
                      <a:pt x="28" y="54"/>
                      <a:pt x="28" y="54"/>
                    </a:cubicBezTo>
                    <a:cubicBezTo>
                      <a:pt x="28" y="5"/>
                      <a:pt x="28" y="5"/>
                      <a:pt x="28" y="5"/>
                    </a:cubicBezTo>
                    <a:cubicBezTo>
                      <a:pt x="28" y="2"/>
                      <a:pt x="26" y="0"/>
                      <a:pt x="23" y="0"/>
                    </a:cubicBezTo>
                    <a:cubicBezTo>
                      <a:pt x="20" y="0"/>
                      <a:pt x="18" y="2"/>
                      <a:pt x="18" y="5"/>
                    </a:cubicBezTo>
                    <a:cubicBezTo>
                      <a:pt x="18" y="54"/>
                      <a:pt x="18" y="54"/>
                      <a:pt x="18" y="54"/>
                    </a:cubicBezTo>
                    <a:cubicBezTo>
                      <a:pt x="9" y="45"/>
                      <a:pt x="9" y="45"/>
                      <a:pt x="9" y="45"/>
                    </a:cubicBezTo>
                    <a:cubicBezTo>
                      <a:pt x="7" y="43"/>
                      <a:pt x="4" y="43"/>
                      <a:pt x="2" y="45"/>
                    </a:cubicBezTo>
                    <a:cubicBezTo>
                      <a:pt x="0" y="47"/>
                      <a:pt x="0" y="50"/>
                      <a:pt x="2" y="52"/>
                    </a:cubicBezTo>
                    <a:cubicBezTo>
                      <a:pt x="20" y="70"/>
                      <a:pt x="20" y="70"/>
                      <a:pt x="20" y="70"/>
                    </a:cubicBezTo>
                    <a:cubicBezTo>
                      <a:pt x="20" y="71"/>
                      <a:pt x="22" y="71"/>
                      <a:pt x="23" y="71"/>
                    </a:cubicBezTo>
                    <a:cubicBezTo>
                      <a:pt x="25" y="71"/>
                      <a:pt x="26" y="71"/>
                      <a:pt x="27" y="70"/>
                    </a:cubicBezTo>
                    <a:cubicBezTo>
                      <a:pt x="44" y="52"/>
                      <a:pt x="44" y="52"/>
                      <a:pt x="44" y="52"/>
                    </a:cubicBezTo>
                    <a:cubicBezTo>
                      <a:pt x="46" y="50"/>
                      <a:pt x="46" y="47"/>
                      <a:pt x="44" y="45"/>
                    </a:cubicBezTo>
                    <a:cubicBezTo>
                      <a:pt x="42" y="43"/>
                      <a:pt x="39" y="43"/>
                      <a:pt x="37"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prstClr val="black"/>
                  </a:solidFill>
                  <a:latin typeface="+mn-ea"/>
                </a:endParaRPr>
              </a:p>
            </p:txBody>
          </p:sp>
        </p:grpSp>
      </p:grpSp>
      <p:grpSp>
        <p:nvGrpSpPr>
          <p:cNvPr id="55" name="组合 54"/>
          <p:cNvGrpSpPr/>
          <p:nvPr/>
        </p:nvGrpSpPr>
        <p:grpSpPr>
          <a:xfrm>
            <a:off x="633733" y="627973"/>
            <a:ext cx="1608667" cy="1608667"/>
            <a:chOff x="1282700" y="1842559"/>
            <a:chExt cx="1608667" cy="1608667"/>
          </a:xfrm>
        </p:grpSpPr>
        <p:sp>
          <p:nvSpPr>
            <p:cNvPr id="56" name="Rectangle 9"/>
            <p:cNvSpPr>
              <a:spLocks noChangeArrowheads="1"/>
            </p:cNvSpPr>
            <p:nvPr/>
          </p:nvSpPr>
          <p:spPr bwMode="auto">
            <a:xfrm>
              <a:off x="1282700" y="1842559"/>
              <a:ext cx="1608667" cy="1608667"/>
            </a:xfrm>
            <a:prstGeom prst="rect">
              <a:avLst/>
            </a:prstGeom>
            <a:solidFill>
              <a:srgbClr val="2C6A80"/>
            </a:solidFill>
            <a:ln>
              <a:noFill/>
            </a:ln>
          </p:spPr>
          <p:txBody>
            <a:bodyPr/>
            <a:lstStyle/>
            <a:p>
              <a:pPr>
                <a:defRPr/>
              </a:pPr>
              <a:endParaRPr lang="zh-CN" altLang="en-US" sz="2400" kern="0">
                <a:solidFill>
                  <a:prstClr val="black"/>
                </a:solidFill>
                <a:latin typeface="+mn-ea"/>
              </a:endParaRPr>
            </a:p>
          </p:txBody>
        </p:sp>
        <p:grpSp>
          <p:nvGrpSpPr>
            <p:cNvPr id="57" name="Group 29"/>
            <p:cNvGrpSpPr/>
            <p:nvPr/>
          </p:nvGrpSpPr>
          <p:grpSpPr bwMode="auto">
            <a:xfrm>
              <a:off x="1816100" y="2367492"/>
              <a:ext cx="541867" cy="533400"/>
              <a:chOff x="0" y="0"/>
              <a:chExt cx="256" cy="252"/>
            </a:xfrm>
          </p:grpSpPr>
          <p:sp>
            <p:nvSpPr>
              <p:cNvPr id="58" name="Freeform 30"/>
              <p:cNvSpPr>
                <a:spLocks noEditPoints="1"/>
              </p:cNvSpPr>
              <p:nvPr/>
            </p:nvSpPr>
            <p:spPr bwMode="auto">
              <a:xfrm>
                <a:off x="0" y="0"/>
                <a:ext cx="256" cy="252"/>
              </a:xfrm>
              <a:custGeom>
                <a:avLst/>
                <a:gdLst>
                  <a:gd name="T0" fmla="*/ 234 w 256"/>
                  <a:gd name="T1" fmla="*/ 186 h 252"/>
                  <a:gd name="T2" fmla="*/ 69 w 256"/>
                  <a:gd name="T3" fmla="*/ 186 h 252"/>
                  <a:gd name="T4" fmla="*/ 69 w 256"/>
                  <a:gd name="T5" fmla="*/ 21 h 252"/>
                  <a:gd name="T6" fmla="*/ 126 w 256"/>
                  <a:gd name="T7" fmla="*/ 21 h 252"/>
                  <a:gd name="T8" fmla="*/ 126 w 256"/>
                  <a:gd name="T9" fmla="*/ 0 h 252"/>
                  <a:gd name="T10" fmla="*/ 48 w 256"/>
                  <a:gd name="T11" fmla="*/ 0 h 252"/>
                  <a:gd name="T12" fmla="*/ 48 w 256"/>
                  <a:gd name="T13" fmla="*/ 45 h 252"/>
                  <a:gd name="T14" fmla="*/ 0 w 256"/>
                  <a:gd name="T15" fmla="*/ 45 h 252"/>
                  <a:gd name="T16" fmla="*/ 0 w 256"/>
                  <a:gd name="T17" fmla="*/ 252 h 252"/>
                  <a:gd name="T18" fmla="*/ 208 w 256"/>
                  <a:gd name="T19" fmla="*/ 252 h 252"/>
                  <a:gd name="T20" fmla="*/ 208 w 256"/>
                  <a:gd name="T21" fmla="*/ 208 h 252"/>
                  <a:gd name="T22" fmla="*/ 256 w 256"/>
                  <a:gd name="T23" fmla="*/ 208 h 252"/>
                  <a:gd name="T24" fmla="*/ 256 w 256"/>
                  <a:gd name="T25" fmla="*/ 130 h 252"/>
                  <a:gd name="T26" fmla="*/ 234 w 256"/>
                  <a:gd name="T27" fmla="*/ 130 h 252"/>
                  <a:gd name="T28" fmla="*/ 234 w 256"/>
                  <a:gd name="T29" fmla="*/ 186 h 252"/>
                  <a:gd name="T30" fmla="*/ 187 w 256"/>
                  <a:gd name="T31" fmla="*/ 231 h 252"/>
                  <a:gd name="T32" fmla="*/ 24 w 256"/>
                  <a:gd name="T33" fmla="*/ 231 h 252"/>
                  <a:gd name="T34" fmla="*/ 24 w 256"/>
                  <a:gd name="T35" fmla="*/ 68 h 252"/>
                  <a:gd name="T36" fmla="*/ 48 w 256"/>
                  <a:gd name="T37" fmla="*/ 68 h 252"/>
                  <a:gd name="T38" fmla="*/ 48 w 256"/>
                  <a:gd name="T39" fmla="*/ 208 h 252"/>
                  <a:gd name="T40" fmla="*/ 187 w 256"/>
                  <a:gd name="T41" fmla="*/ 208 h 252"/>
                  <a:gd name="T42" fmla="*/ 187 w 256"/>
                  <a:gd name="T43" fmla="*/ 2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2">
                    <a:moveTo>
                      <a:pt x="234" y="186"/>
                    </a:moveTo>
                    <a:lnTo>
                      <a:pt x="69" y="186"/>
                    </a:lnTo>
                    <a:lnTo>
                      <a:pt x="69" y="21"/>
                    </a:lnTo>
                    <a:lnTo>
                      <a:pt x="126" y="21"/>
                    </a:lnTo>
                    <a:lnTo>
                      <a:pt x="126" y="0"/>
                    </a:lnTo>
                    <a:lnTo>
                      <a:pt x="48" y="0"/>
                    </a:lnTo>
                    <a:lnTo>
                      <a:pt x="48" y="45"/>
                    </a:lnTo>
                    <a:lnTo>
                      <a:pt x="0" y="45"/>
                    </a:lnTo>
                    <a:lnTo>
                      <a:pt x="0" y="252"/>
                    </a:lnTo>
                    <a:lnTo>
                      <a:pt x="208" y="252"/>
                    </a:lnTo>
                    <a:lnTo>
                      <a:pt x="208" y="208"/>
                    </a:lnTo>
                    <a:lnTo>
                      <a:pt x="256" y="208"/>
                    </a:lnTo>
                    <a:lnTo>
                      <a:pt x="256" y="130"/>
                    </a:lnTo>
                    <a:lnTo>
                      <a:pt x="234" y="130"/>
                    </a:lnTo>
                    <a:lnTo>
                      <a:pt x="234" y="186"/>
                    </a:lnTo>
                    <a:close/>
                    <a:moveTo>
                      <a:pt x="187" y="231"/>
                    </a:moveTo>
                    <a:lnTo>
                      <a:pt x="24" y="231"/>
                    </a:lnTo>
                    <a:lnTo>
                      <a:pt x="24" y="68"/>
                    </a:lnTo>
                    <a:lnTo>
                      <a:pt x="48" y="68"/>
                    </a:lnTo>
                    <a:lnTo>
                      <a:pt x="48" y="208"/>
                    </a:lnTo>
                    <a:lnTo>
                      <a:pt x="187" y="208"/>
                    </a:lnTo>
                    <a:lnTo>
                      <a:pt x="187" y="2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prstClr val="black"/>
                  </a:solidFill>
                  <a:latin typeface="+mn-ea"/>
                </a:endParaRPr>
              </a:p>
            </p:txBody>
          </p:sp>
          <p:sp>
            <p:nvSpPr>
              <p:cNvPr id="59" name="Freeform 31"/>
              <p:cNvSpPr/>
              <p:nvPr/>
            </p:nvSpPr>
            <p:spPr bwMode="auto">
              <a:xfrm>
                <a:off x="145" y="0"/>
                <a:ext cx="111" cy="111"/>
              </a:xfrm>
              <a:custGeom>
                <a:avLst/>
                <a:gdLst>
                  <a:gd name="T0" fmla="*/ 18 w 111"/>
                  <a:gd name="T1" fmla="*/ 0 h 111"/>
                  <a:gd name="T2" fmla="*/ 18 w 111"/>
                  <a:gd name="T3" fmla="*/ 21 h 111"/>
                  <a:gd name="T4" fmla="*/ 73 w 111"/>
                  <a:gd name="T5" fmla="*/ 21 h 111"/>
                  <a:gd name="T6" fmla="*/ 0 w 111"/>
                  <a:gd name="T7" fmla="*/ 94 h 111"/>
                  <a:gd name="T8" fmla="*/ 14 w 111"/>
                  <a:gd name="T9" fmla="*/ 111 h 111"/>
                  <a:gd name="T10" fmla="*/ 89 w 111"/>
                  <a:gd name="T11" fmla="*/ 37 h 111"/>
                  <a:gd name="T12" fmla="*/ 89 w 111"/>
                  <a:gd name="T13" fmla="*/ 92 h 111"/>
                  <a:gd name="T14" fmla="*/ 111 w 111"/>
                  <a:gd name="T15" fmla="*/ 92 h 111"/>
                  <a:gd name="T16" fmla="*/ 111 w 111"/>
                  <a:gd name="T17" fmla="*/ 0 h 111"/>
                  <a:gd name="T18" fmla="*/ 18 w 11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8" y="0"/>
                    </a:moveTo>
                    <a:lnTo>
                      <a:pt x="18" y="21"/>
                    </a:lnTo>
                    <a:lnTo>
                      <a:pt x="73" y="21"/>
                    </a:lnTo>
                    <a:lnTo>
                      <a:pt x="0" y="94"/>
                    </a:lnTo>
                    <a:lnTo>
                      <a:pt x="14" y="111"/>
                    </a:lnTo>
                    <a:lnTo>
                      <a:pt x="89" y="37"/>
                    </a:lnTo>
                    <a:lnTo>
                      <a:pt x="89" y="92"/>
                    </a:lnTo>
                    <a:lnTo>
                      <a:pt x="111" y="92"/>
                    </a:lnTo>
                    <a:lnTo>
                      <a:pt x="111"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kern="0">
                  <a:solidFill>
                    <a:prstClr val="black"/>
                  </a:solidFill>
                  <a:latin typeface="+mn-ea"/>
                </a:endParaRPr>
              </a:p>
            </p:txBody>
          </p:sp>
        </p:grpSp>
      </p:grpSp>
      <p:sp>
        <p:nvSpPr>
          <p:cNvPr id="62" name="Rectangle 32"/>
          <p:cNvSpPr>
            <a:spLocks noChangeArrowheads="1"/>
          </p:cNvSpPr>
          <p:nvPr/>
        </p:nvSpPr>
        <p:spPr bwMode="auto">
          <a:xfrm>
            <a:off x="6210300" y="1758315"/>
            <a:ext cx="1824355" cy="83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90204" pitchFamily="34" charset="0"/>
              <a:buNone/>
              <a:defRPr/>
            </a:pPr>
            <a:r>
              <a:rPr lang="zh-CN" altLang="en-US" sz="1335" b="1" kern="0">
                <a:solidFill>
                  <a:schemeClr val="bg1"/>
                </a:solidFill>
                <a:latin typeface="+mn-ea"/>
              </a:rPr>
              <a:t>TOPIC HEADER ONE</a:t>
            </a:r>
            <a:endParaRPr lang="zh-CN" altLang="en-US" sz="1335" kern="0">
              <a:solidFill>
                <a:schemeClr val="bg1"/>
              </a:solidFill>
              <a:latin typeface="+mn-ea"/>
            </a:endParaRPr>
          </a:p>
          <a:p>
            <a:pPr>
              <a:lnSpc>
                <a:spcPct val="120000"/>
              </a:lnSpc>
              <a:buFont typeface="Arial" panose="020B0604020202090204" pitchFamily="34" charset="0"/>
              <a:buNone/>
              <a:defRPr/>
            </a:pPr>
            <a:r>
              <a:rPr lang="en-US" altLang="zh-CN" sz="1065" kern="0">
                <a:solidFill>
                  <a:schemeClr val="bg1"/>
                </a:solidFill>
                <a:latin typeface="+mn-ea"/>
              </a:rPr>
              <a:t>We have many PowerPoint </a:t>
            </a:r>
            <a:r>
              <a:rPr lang="zh-CN" altLang="en-US" sz="1065" kern="0">
                <a:solidFill>
                  <a:schemeClr val="bg1"/>
                </a:solidFill>
                <a:latin typeface="+mn-ea"/>
              </a:rPr>
              <a:t>templates</a:t>
            </a:r>
            <a:r>
              <a:rPr lang="en-US" altLang="zh-CN" sz="1065" kern="0">
                <a:solidFill>
                  <a:schemeClr val="bg1"/>
                </a:solidFill>
                <a:latin typeface="+mn-ea"/>
              </a:rPr>
              <a:t> that has been specifically designed</a:t>
            </a:r>
            <a:r>
              <a:rPr lang="zh-CN" altLang="en-US" sz="1065" kern="0">
                <a:solidFill>
                  <a:schemeClr val="bg1"/>
                </a:solidFill>
                <a:latin typeface="+mn-ea"/>
              </a:rPr>
              <a:t>.</a:t>
            </a:r>
            <a:endParaRPr lang="zh-CN" altLang="en-US" sz="1065" kern="0">
              <a:solidFill>
                <a:schemeClr val="bg1"/>
              </a:solidFill>
              <a:latin typeface="+mn-ea"/>
            </a:endParaRPr>
          </a:p>
        </p:txBody>
      </p:sp>
      <p:pic>
        <p:nvPicPr>
          <p:cNvPr id="2" name="图片 1"/>
          <p:cNvPicPr>
            <a:picLocks noChangeAspect="1"/>
          </p:cNvPicPr>
          <p:nvPr/>
        </p:nvPicPr>
        <p:blipFill>
          <a:blip r:embed="rId1"/>
          <a:stretch>
            <a:fillRect/>
          </a:stretch>
        </p:blipFill>
        <p:spPr>
          <a:xfrm>
            <a:off x="2501900" y="615315"/>
            <a:ext cx="6183630" cy="3504565"/>
          </a:xfrm>
          <a:prstGeom prst="rect">
            <a:avLst/>
          </a:prstGeom>
        </p:spPr>
      </p:pic>
      <p:pic>
        <p:nvPicPr>
          <p:cNvPr id="3" name="图片 2"/>
          <p:cNvPicPr>
            <a:picLocks noChangeAspect="1"/>
          </p:cNvPicPr>
          <p:nvPr/>
        </p:nvPicPr>
        <p:blipFill>
          <a:blip r:embed="rId2"/>
          <a:stretch>
            <a:fillRect/>
          </a:stretch>
        </p:blipFill>
        <p:spPr>
          <a:xfrm>
            <a:off x="2663825" y="1664970"/>
            <a:ext cx="5483225" cy="3220085"/>
          </a:xfrm>
          <a:prstGeom prst="rect">
            <a:avLst/>
          </a:prstGeom>
        </p:spPr>
      </p:pic>
      <p:pic>
        <p:nvPicPr>
          <p:cNvPr id="4" name="图片 3"/>
          <p:cNvPicPr>
            <a:picLocks noChangeAspect="1"/>
          </p:cNvPicPr>
          <p:nvPr/>
        </p:nvPicPr>
        <p:blipFill>
          <a:blip r:embed="rId3"/>
          <a:stretch>
            <a:fillRect/>
          </a:stretch>
        </p:blipFill>
        <p:spPr>
          <a:xfrm>
            <a:off x="3308985" y="3027045"/>
            <a:ext cx="5376545" cy="3098800"/>
          </a:xfrm>
          <a:prstGeom prst="rect">
            <a:avLst/>
          </a:prstGeom>
        </p:spPr>
      </p:pic>
      <p:pic>
        <p:nvPicPr>
          <p:cNvPr id="5" name="图片 4"/>
          <p:cNvPicPr>
            <a:picLocks noChangeAspect="1"/>
          </p:cNvPicPr>
          <p:nvPr/>
        </p:nvPicPr>
        <p:blipFill>
          <a:blip r:embed="rId4"/>
          <a:stretch>
            <a:fillRect/>
          </a:stretch>
        </p:blipFill>
        <p:spPr>
          <a:xfrm>
            <a:off x="5078730" y="2223770"/>
            <a:ext cx="4987290" cy="803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4955" y="534879"/>
            <a:ext cx="11242090" cy="578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3712870" y="1412101"/>
            <a:ext cx="4552241" cy="1608525"/>
            <a:chOff x="1928458" y="-68802"/>
            <a:chExt cx="9899032" cy="3497802"/>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52071"/>
            <a:stretch>
              <a:fillRect/>
            </a:stretch>
          </p:blipFill>
          <p:spPr>
            <a:xfrm>
              <a:off x="1928458" y="142043"/>
              <a:ext cx="4340131" cy="3286957"/>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50000"/>
            <a:stretch>
              <a:fillRect/>
            </a:stretch>
          </p:blipFill>
          <p:spPr>
            <a:xfrm>
              <a:off x="7487359" y="-68802"/>
              <a:ext cx="4340131" cy="3429000"/>
            </a:xfrm>
            <a:prstGeom prst="rect">
              <a:avLst/>
            </a:prstGeom>
          </p:spPr>
        </p:pic>
      </p:grpSp>
      <p:sp>
        <p:nvSpPr>
          <p:cNvPr id="6" name="文本框 5"/>
          <p:cNvSpPr txBox="1"/>
          <p:nvPr/>
        </p:nvSpPr>
        <p:spPr>
          <a:xfrm>
            <a:off x="3235325" y="3292475"/>
            <a:ext cx="5721350" cy="645160"/>
          </a:xfrm>
          <a:prstGeom prst="rect">
            <a:avLst/>
          </a:prstGeom>
          <a:noFill/>
        </p:spPr>
        <p:txBody>
          <a:bodyPr wrap="square" rtlCol="0">
            <a:spAutoFit/>
          </a:bodyPr>
          <a:lstStyle/>
          <a:p>
            <a:pPr algn="dist"/>
            <a:r>
              <a:rPr lang="zh-CN" altLang="en-US" sz="3600" b="1" dirty="0">
                <a:cs typeface="+mn-ea"/>
                <a:sym typeface="+mn-lt"/>
              </a:rPr>
              <a:t>Vue.js实际应用与工程化</a:t>
            </a:r>
            <a:endParaRPr lang="zh-CN" altLang="en-US" sz="3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wp51g1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3553</Words>
  <Application>WPS 演示</Application>
  <PresentationFormat>自定义</PresentationFormat>
  <Paragraphs>290</Paragraphs>
  <Slides>59</Slides>
  <Notes>15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59</vt:i4>
      </vt:variant>
    </vt:vector>
  </HeadingPairs>
  <TitlesOfParts>
    <vt:vector size="72" baseType="lpstr">
      <vt:lpstr>Arial</vt:lpstr>
      <vt:lpstr>方正书宋_GBK</vt:lpstr>
      <vt:lpstr>Wingdings</vt:lpstr>
      <vt:lpstr>等线</vt:lpstr>
      <vt:lpstr>微软雅黑</vt:lpstr>
      <vt:lpstr>汉仪旗黑</vt:lpstr>
      <vt:lpstr>微软雅黑</vt:lpstr>
      <vt:lpstr>宋体</vt:lpstr>
      <vt:lpstr>Arial Unicode MS</vt:lpstr>
      <vt:lpstr>汉仪中等线KW</vt:lpstr>
      <vt:lpstr>汉仪书宋二KW</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极简手绘风盆栽可爱模板</dc:title>
  <dc:creator>第一PPT</dc:creator>
  <cp:keywords>www.1ppt.com</cp:keywords>
  <dc:description>www.1ppt.com</dc:description>
  <cp:lastModifiedBy>lkx</cp:lastModifiedBy>
  <cp:revision>46</cp:revision>
  <dcterms:created xsi:type="dcterms:W3CDTF">2020-11-10T10:31:07Z</dcterms:created>
  <dcterms:modified xsi:type="dcterms:W3CDTF">2020-11-10T10:31:07Z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